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3_A8C2988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F4A_95E1481C.xml" ContentType="application/vnd.ms-powerpoint.comment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16"/>
  </p:notesMasterIdLst>
  <p:sldIdLst>
    <p:sldId id="271" r:id="rId6"/>
    <p:sldId id="268" r:id="rId7"/>
    <p:sldId id="259" r:id="rId8"/>
    <p:sldId id="3913" r:id="rId9"/>
    <p:sldId id="273" r:id="rId10"/>
    <p:sldId id="258" r:id="rId11"/>
    <p:sldId id="3914" r:id="rId12"/>
    <p:sldId id="272" r:id="rId13"/>
    <p:sldId id="3911" r:id="rId14"/>
    <p:sldId id="267" r:id="rId15"/>
  </p:sldIdLst>
  <p:sldSz cx="12192000" cy="6858000"/>
  <p:notesSz cx="6858000" cy="9144000"/>
  <p:defaultTextStyle>
    <a:defPPr>
      <a:defRPr lang="en-US"/>
    </a:defPPr>
    <a:lvl1pPr marL="0" algn="l" defTabSz="914203" rtl="0" eaLnBrk="1" latinLnBrk="0" hangingPunct="1">
      <a:defRPr sz="1800" kern="1200">
        <a:solidFill>
          <a:schemeClr val="tx1"/>
        </a:solidFill>
        <a:latin typeface="+mn-lt"/>
        <a:ea typeface="+mn-ea"/>
        <a:cs typeface="+mn-cs"/>
      </a:defRPr>
    </a:lvl1pPr>
    <a:lvl2pPr marL="457102" algn="l" defTabSz="914203" rtl="0" eaLnBrk="1" latinLnBrk="0" hangingPunct="1">
      <a:defRPr sz="1800" kern="1200">
        <a:solidFill>
          <a:schemeClr val="tx1"/>
        </a:solidFill>
        <a:latin typeface="+mn-lt"/>
        <a:ea typeface="+mn-ea"/>
        <a:cs typeface="+mn-cs"/>
      </a:defRPr>
    </a:lvl2pPr>
    <a:lvl3pPr marL="914203" algn="l" defTabSz="914203" rtl="0" eaLnBrk="1" latinLnBrk="0" hangingPunct="1">
      <a:defRPr sz="1800" kern="1200">
        <a:solidFill>
          <a:schemeClr val="tx1"/>
        </a:solidFill>
        <a:latin typeface="+mn-lt"/>
        <a:ea typeface="+mn-ea"/>
        <a:cs typeface="+mn-cs"/>
      </a:defRPr>
    </a:lvl3pPr>
    <a:lvl4pPr marL="1371305" algn="l" defTabSz="914203" rtl="0" eaLnBrk="1" latinLnBrk="0" hangingPunct="1">
      <a:defRPr sz="1800" kern="1200">
        <a:solidFill>
          <a:schemeClr val="tx1"/>
        </a:solidFill>
        <a:latin typeface="+mn-lt"/>
        <a:ea typeface="+mn-ea"/>
        <a:cs typeface="+mn-cs"/>
      </a:defRPr>
    </a:lvl4pPr>
    <a:lvl5pPr marL="1828407" algn="l" defTabSz="914203" rtl="0" eaLnBrk="1" latinLnBrk="0" hangingPunct="1">
      <a:defRPr sz="1800" kern="1200">
        <a:solidFill>
          <a:schemeClr val="tx1"/>
        </a:solidFill>
        <a:latin typeface="+mn-lt"/>
        <a:ea typeface="+mn-ea"/>
        <a:cs typeface="+mn-cs"/>
      </a:defRPr>
    </a:lvl5pPr>
    <a:lvl6pPr marL="2285508" algn="l" defTabSz="914203" rtl="0" eaLnBrk="1" latinLnBrk="0" hangingPunct="1">
      <a:defRPr sz="1800" kern="1200">
        <a:solidFill>
          <a:schemeClr val="tx1"/>
        </a:solidFill>
        <a:latin typeface="+mn-lt"/>
        <a:ea typeface="+mn-ea"/>
        <a:cs typeface="+mn-cs"/>
      </a:defRPr>
    </a:lvl6pPr>
    <a:lvl7pPr marL="2742610" algn="l" defTabSz="914203" rtl="0" eaLnBrk="1" latinLnBrk="0" hangingPunct="1">
      <a:defRPr sz="1800" kern="1200">
        <a:solidFill>
          <a:schemeClr val="tx1"/>
        </a:solidFill>
        <a:latin typeface="+mn-lt"/>
        <a:ea typeface="+mn-ea"/>
        <a:cs typeface="+mn-cs"/>
      </a:defRPr>
    </a:lvl7pPr>
    <a:lvl8pPr marL="3199711" algn="l" defTabSz="914203" rtl="0" eaLnBrk="1" latinLnBrk="0" hangingPunct="1">
      <a:defRPr sz="1800" kern="1200">
        <a:solidFill>
          <a:schemeClr val="tx1"/>
        </a:solidFill>
        <a:latin typeface="+mn-lt"/>
        <a:ea typeface="+mn-ea"/>
        <a:cs typeface="+mn-cs"/>
      </a:defRPr>
    </a:lvl8pPr>
    <a:lvl9pPr marL="3656813" algn="l" defTabSz="9142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9378CF-A154-838D-55A5-C3058246471E}" name="Roisin ALLDIS" initials="RA" userId="S::roisin.alldis@totalenergies.com::eefbeff9-fc1a-49e1-84c9-98f3be20a0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D4B"/>
    <a:srgbClr val="59A1AD"/>
    <a:srgbClr val="FFFFFF"/>
    <a:srgbClr val="F1ECAD"/>
    <a:srgbClr val="6E687E"/>
    <a:srgbClr val="D59F85"/>
    <a:srgbClr val="517BA2"/>
    <a:srgbClr val="D7ECEB"/>
    <a:srgbClr val="000000"/>
    <a:srgbClr val="7B4C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6AFBB-A6E0-B830-D09F-04EAB132E291}" v="5" dt="2022-11-25T11:09:59.269"/>
    <p1510:client id="{33B7032A-D7B4-41E2-BBC9-D8B35C968BA9}" v="63" dt="2022-11-25T15:20:02.636"/>
    <p1510:client id="{8A906BE7-54B4-0D65-AFB9-40E241EDFFD5}" v="70" dt="2022-11-27T19:35:42.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isin ALLDIS" userId="eefbeff9-fc1a-49e1-84c9-98f3be20a091" providerId="ADAL" clId="{33B7032A-D7B4-41E2-BBC9-D8B35C968BA9}"/>
    <pc:docChg chg="undo custSel delSld modSld sldOrd">
      <pc:chgData name="Roisin ALLDIS" userId="eefbeff9-fc1a-49e1-84c9-98f3be20a091" providerId="ADAL" clId="{33B7032A-D7B4-41E2-BBC9-D8B35C968BA9}" dt="2022-11-25T15:20:02.636" v="143" actId="113"/>
      <pc:docMkLst>
        <pc:docMk/>
      </pc:docMkLst>
      <pc:sldChg chg="modSp mod addCm modCm">
        <pc:chgData name="Roisin ALLDIS" userId="eefbeff9-fc1a-49e1-84c9-98f3be20a091" providerId="ADAL" clId="{33B7032A-D7B4-41E2-BBC9-D8B35C968BA9}" dt="2022-11-25T15:20:02.636" v="143" actId="113"/>
        <pc:sldMkLst>
          <pc:docMk/>
          <pc:sldMk cId="2831325318" sldId="259"/>
        </pc:sldMkLst>
        <pc:spChg chg="mod">
          <ac:chgData name="Roisin ALLDIS" userId="eefbeff9-fc1a-49e1-84c9-98f3be20a091" providerId="ADAL" clId="{33B7032A-D7B4-41E2-BBC9-D8B35C968BA9}" dt="2022-11-25T15:20:02.636" v="143" actId="113"/>
          <ac:spMkLst>
            <pc:docMk/>
            <pc:sldMk cId="2831325318" sldId="259"/>
            <ac:spMk id="52" creationId="{2F81EC36-1721-4D1F-8C88-95C7E6DBC5E3}"/>
          </ac:spMkLst>
        </pc:spChg>
      </pc:sldChg>
      <pc:sldChg chg="modSp mod">
        <pc:chgData name="Roisin ALLDIS" userId="eefbeff9-fc1a-49e1-84c9-98f3be20a091" providerId="ADAL" clId="{33B7032A-D7B4-41E2-BBC9-D8B35C968BA9}" dt="2022-11-25T15:13:00.320" v="89" actId="6549"/>
        <pc:sldMkLst>
          <pc:docMk/>
          <pc:sldMk cId="12704952" sldId="268"/>
        </pc:sldMkLst>
        <pc:graphicFrameChg chg="mod modGraphic">
          <ac:chgData name="Roisin ALLDIS" userId="eefbeff9-fc1a-49e1-84c9-98f3be20a091" providerId="ADAL" clId="{33B7032A-D7B4-41E2-BBC9-D8B35C968BA9}" dt="2022-11-25T15:13:00.320" v="89" actId="6549"/>
          <ac:graphicFrameMkLst>
            <pc:docMk/>
            <pc:sldMk cId="12704952" sldId="268"/>
            <ac:graphicFrameMk id="2" creationId="{B88756A0-91DF-4E12-B4AA-295861238366}"/>
          </ac:graphicFrameMkLst>
        </pc:graphicFrameChg>
      </pc:sldChg>
      <pc:sldChg chg="addSp delSp modSp mod setBg addCm delCm modCm">
        <pc:chgData name="Roisin ALLDIS" userId="eefbeff9-fc1a-49e1-84c9-98f3be20a091" providerId="ADAL" clId="{33B7032A-D7B4-41E2-BBC9-D8B35C968BA9}" dt="2022-11-25T15:19:19.310" v="140" actId="947"/>
        <pc:sldMkLst>
          <pc:docMk/>
          <pc:sldMk cId="2541155126" sldId="271"/>
        </pc:sldMkLst>
        <pc:spChg chg="mod ord">
          <ac:chgData name="Roisin ALLDIS" userId="eefbeff9-fc1a-49e1-84c9-98f3be20a091" providerId="ADAL" clId="{33B7032A-D7B4-41E2-BBC9-D8B35C968BA9}" dt="2022-11-25T15:19:19.310" v="140" actId="947"/>
          <ac:spMkLst>
            <pc:docMk/>
            <pc:sldMk cId="2541155126" sldId="271"/>
            <ac:spMk id="16" creationId="{29B7BF61-E699-42B6-8635-6C47099C390D}"/>
          </ac:spMkLst>
        </pc:spChg>
        <pc:spChg chg="add del">
          <ac:chgData name="Roisin ALLDIS" userId="eefbeff9-fc1a-49e1-84c9-98f3be20a091" providerId="ADAL" clId="{33B7032A-D7B4-41E2-BBC9-D8B35C968BA9}" dt="2022-11-25T15:18:49.406" v="135" actId="26606"/>
          <ac:spMkLst>
            <pc:docMk/>
            <pc:sldMk cId="2541155126" sldId="271"/>
            <ac:spMk id="29" creationId="{B4D3D850-2041-4B7C-AED9-54DA385B14F7}"/>
          </ac:spMkLst>
        </pc:spChg>
        <pc:spChg chg="add del">
          <ac:chgData name="Roisin ALLDIS" userId="eefbeff9-fc1a-49e1-84c9-98f3be20a091" providerId="ADAL" clId="{33B7032A-D7B4-41E2-BBC9-D8B35C968BA9}" dt="2022-11-25T15:18:49.406" v="135" actId="26606"/>
          <ac:spMkLst>
            <pc:docMk/>
            <pc:sldMk cId="2541155126" sldId="271"/>
            <ac:spMk id="31" creationId="{B497CCB5-5FC2-473C-AFCC-2430CEF1DF71}"/>
          </ac:spMkLst>
        </pc:spChg>
        <pc:spChg chg="add del">
          <ac:chgData name="Roisin ALLDIS" userId="eefbeff9-fc1a-49e1-84c9-98f3be20a091" providerId="ADAL" clId="{33B7032A-D7B4-41E2-BBC9-D8B35C968BA9}" dt="2022-11-25T15:18:49.406" v="135" actId="26606"/>
          <ac:spMkLst>
            <pc:docMk/>
            <pc:sldMk cId="2541155126" sldId="271"/>
            <ac:spMk id="33" creationId="{599C8C75-BFDF-44E7-A028-EEB5EDD58817}"/>
          </ac:spMkLst>
        </pc:spChg>
        <pc:picChg chg="add del mod modCrop">
          <ac:chgData name="Roisin ALLDIS" userId="eefbeff9-fc1a-49e1-84c9-98f3be20a091" providerId="ADAL" clId="{33B7032A-D7B4-41E2-BBC9-D8B35C968BA9}" dt="2022-11-25T15:19:01.400" v="138" actId="478"/>
          <ac:picMkLst>
            <pc:docMk/>
            <pc:sldMk cId="2541155126" sldId="271"/>
            <ac:picMk id="5" creationId="{E7230517-9033-40FB-88D0-27AA5896E0CB}"/>
          </ac:picMkLst>
        </pc:picChg>
        <pc:picChg chg="ord">
          <ac:chgData name="Roisin ALLDIS" userId="eefbeff9-fc1a-49e1-84c9-98f3be20a091" providerId="ADAL" clId="{33B7032A-D7B4-41E2-BBC9-D8B35C968BA9}" dt="2022-11-25T15:18:49.406" v="135" actId="26606"/>
          <ac:picMkLst>
            <pc:docMk/>
            <pc:sldMk cId="2541155126" sldId="271"/>
            <ac:picMk id="12" creationId="{B2CB9A06-3B9A-4D14-9985-AA08A3A2751E}"/>
          </ac:picMkLst>
        </pc:picChg>
        <pc:picChg chg="mod">
          <ac:chgData name="Roisin ALLDIS" userId="eefbeff9-fc1a-49e1-84c9-98f3be20a091" providerId="ADAL" clId="{33B7032A-D7B4-41E2-BBC9-D8B35C968BA9}" dt="2022-11-25T15:18:49.406" v="135" actId="26606"/>
          <ac:picMkLst>
            <pc:docMk/>
            <pc:sldMk cId="2541155126" sldId="271"/>
            <ac:picMk id="24" creationId="{84732852-7DE5-4565-ADC8-691730F3AA76}"/>
          </ac:picMkLst>
        </pc:picChg>
      </pc:sldChg>
      <pc:sldChg chg="addSp delSp modSp mod">
        <pc:chgData name="Roisin ALLDIS" userId="eefbeff9-fc1a-49e1-84c9-98f3be20a091" providerId="ADAL" clId="{33B7032A-D7B4-41E2-BBC9-D8B35C968BA9}" dt="2022-11-25T11:13:21.775" v="10" actId="14100"/>
        <pc:sldMkLst>
          <pc:docMk/>
          <pc:sldMk cId="778930364" sldId="273"/>
        </pc:sldMkLst>
        <pc:spChg chg="add del mod">
          <ac:chgData name="Roisin ALLDIS" userId="eefbeff9-fc1a-49e1-84c9-98f3be20a091" providerId="ADAL" clId="{33B7032A-D7B4-41E2-BBC9-D8B35C968BA9}" dt="2022-11-25T11:13:11.734" v="8" actId="478"/>
          <ac:spMkLst>
            <pc:docMk/>
            <pc:sldMk cId="778930364" sldId="273"/>
            <ac:spMk id="40" creationId="{1708C75A-8964-4B13-91E5-E446CB7E5F92}"/>
          </ac:spMkLst>
        </pc:spChg>
        <pc:spChg chg="mod">
          <ac:chgData name="Roisin ALLDIS" userId="eefbeff9-fc1a-49e1-84c9-98f3be20a091" providerId="ADAL" clId="{33B7032A-D7B4-41E2-BBC9-D8B35C968BA9}" dt="2022-11-25T11:13:15.730" v="9" actId="14100"/>
          <ac:spMkLst>
            <pc:docMk/>
            <pc:sldMk cId="778930364" sldId="273"/>
            <ac:spMk id="65" creationId="{ACE1E4CA-422D-490C-9ADD-5758479B7543}"/>
          </ac:spMkLst>
        </pc:spChg>
        <pc:spChg chg="mod">
          <ac:chgData name="Roisin ALLDIS" userId="eefbeff9-fc1a-49e1-84c9-98f3be20a091" providerId="ADAL" clId="{33B7032A-D7B4-41E2-BBC9-D8B35C968BA9}" dt="2022-11-25T11:13:21.775" v="10" actId="14100"/>
          <ac:spMkLst>
            <pc:docMk/>
            <pc:sldMk cId="778930364" sldId="273"/>
            <ac:spMk id="66" creationId="{1AB5504D-B9C2-485D-AC36-34CBB49ACCA2}"/>
          </ac:spMkLst>
        </pc:spChg>
      </pc:sldChg>
      <pc:sldChg chg="modSp mod">
        <pc:chgData name="Roisin ALLDIS" userId="eefbeff9-fc1a-49e1-84c9-98f3be20a091" providerId="ADAL" clId="{33B7032A-D7B4-41E2-BBC9-D8B35C968BA9}" dt="2022-11-25T08:21:50.732" v="1" actId="20577"/>
        <pc:sldMkLst>
          <pc:docMk/>
          <pc:sldMk cId="2382230818" sldId="3911"/>
        </pc:sldMkLst>
        <pc:spChg chg="mod">
          <ac:chgData name="Roisin ALLDIS" userId="eefbeff9-fc1a-49e1-84c9-98f3be20a091" providerId="ADAL" clId="{33B7032A-D7B4-41E2-BBC9-D8B35C968BA9}" dt="2022-11-25T08:21:43.726" v="0" actId="20577"/>
          <ac:spMkLst>
            <pc:docMk/>
            <pc:sldMk cId="2382230818" sldId="3911"/>
            <ac:spMk id="5" creationId="{E9E57B29-9F64-444C-9928-0B5E407037CC}"/>
          </ac:spMkLst>
        </pc:spChg>
        <pc:spChg chg="mod">
          <ac:chgData name="Roisin ALLDIS" userId="eefbeff9-fc1a-49e1-84c9-98f3be20a091" providerId="ADAL" clId="{33B7032A-D7B4-41E2-BBC9-D8B35C968BA9}" dt="2022-11-25T08:21:50.732" v="1" actId="20577"/>
          <ac:spMkLst>
            <pc:docMk/>
            <pc:sldMk cId="2382230818" sldId="3911"/>
            <ac:spMk id="6" creationId="{1653C04D-7970-4C15-B6F0-5024B097E7F5}"/>
          </ac:spMkLst>
        </pc:spChg>
      </pc:sldChg>
      <pc:sldChg chg="addSp delSp modSp del mod ord setBg setClrOvrMap">
        <pc:chgData name="Roisin ALLDIS" userId="eefbeff9-fc1a-49e1-84c9-98f3be20a091" providerId="ADAL" clId="{33B7032A-D7B4-41E2-BBC9-D8B35C968BA9}" dt="2022-11-25T15:10:35.908" v="86" actId="47"/>
        <pc:sldMkLst>
          <pc:docMk/>
          <pc:sldMk cId="1850842856" sldId="3912"/>
        </pc:sldMkLst>
        <pc:spChg chg="mod">
          <ac:chgData name="Roisin ALLDIS" userId="eefbeff9-fc1a-49e1-84c9-98f3be20a091" providerId="ADAL" clId="{33B7032A-D7B4-41E2-BBC9-D8B35C968BA9}" dt="2022-11-25T14:39:43.709" v="74" actId="26606"/>
          <ac:spMkLst>
            <pc:docMk/>
            <pc:sldMk cId="1850842856" sldId="3912"/>
            <ac:spMk id="10" creationId="{F7ACC4C0-60AC-41B5-9F1C-9E72E5384FFD}"/>
          </ac:spMkLst>
        </pc:spChg>
        <pc:spChg chg="ord">
          <ac:chgData name="Roisin ALLDIS" userId="eefbeff9-fc1a-49e1-84c9-98f3be20a091" providerId="ADAL" clId="{33B7032A-D7B4-41E2-BBC9-D8B35C968BA9}" dt="2022-11-25T14:39:43.709" v="74" actId="26606"/>
          <ac:spMkLst>
            <pc:docMk/>
            <pc:sldMk cId="1850842856" sldId="3912"/>
            <ac:spMk id="11" creationId="{E773C914-4E06-47BF-B72C-FE0B7DF0CA01}"/>
          </ac:spMkLst>
        </pc:spChg>
        <pc:spChg chg="mod ord">
          <ac:chgData name="Roisin ALLDIS" userId="eefbeff9-fc1a-49e1-84c9-98f3be20a091" providerId="ADAL" clId="{33B7032A-D7B4-41E2-BBC9-D8B35C968BA9}" dt="2022-11-25T14:39:43.709" v="74" actId="26606"/>
          <ac:spMkLst>
            <pc:docMk/>
            <pc:sldMk cId="1850842856" sldId="3912"/>
            <ac:spMk id="45" creationId="{2AC8BF1C-548C-4937-B64F-9948A480D07C}"/>
          </ac:spMkLst>
        </pc:spChg>
        <pc:spChg chg="add del">
          <ac:chgData name="Roisin ALLDIS" userId="eefbeff9-fc1a-49e1-84c9-98f3be20a091" providerId="ADAL" clId="{33B7032A-D7B4-41E2-BBC9-D8B35C968BA9}" dt="2022-11-25T14:39:43.709" v="74" actId="26606"/>
          <ac:spMkLst>
            <pc:docMk/>
            <pc:sldMk cId="1850842856" sldId="3912"/>
            <ac:spMk id="47" creationId="{99CEE05D-F25C-4EC3-B527-D9C999E335CD}"/>
          </ac:spMkLst>
        </pc:spChg>
        <pc:spChg chg="del mod">
          <ac:chgData name="Roisin ALLDIS" userId="eefbeff9-fc1a-49e1-84c9-98f3be20a091" providerId="ADAL" clId="{33B7032A-D7B4-41E2-BBC9-D8B35C968BA9}" dt="2022-11-25T14:38:32.193" v="64" actId="478"/>
          <ac:spMkLst>
            <pc:docMk/>
            <pc:sldMk cId="1850842856" sldId="3912"/>
            <ac:spMk id="50" creationId="{0440C704-F707-4D4A-ACCD-9525114578F3}"/>
          </ac:spMkLst>
        </pc:spChg>
        <pc:spChg chg="add del">
          <ac:chgData name="Roisin ALLDIS" userId="eefbeff9-fc1a-49e1-84c9-98f3be20a091" providerId="ADAL" clId="{33B7032A-D7B4-41E2-BBC9-D8B35C968BA9}" dt="2022-11-25T14:39:43.709" v="74" actId="26606"/>
          <ac:spMkLst>
            <pc:docMk/>
            <pc:sldMk cId="1850842856" sldId="3912"/>
            <ac:spMk id="52" creationId="{4F036726-0C05-446E-91C3-B986EBEA055E}"/>
          </ac:spMkLst>
        </pc:spChg>
        <pc:spChg chg="add del">
          <ac:chgData name="Roisin ALLDIS" userId="eefbeff9-fc1a-49e1-84c9-98f3be20a091" providerId="ADAL" clId="{33B7032A-D7B4-41E2-BBC9-D8B35C968BA9}" dt="2022-11-25T14:39:43.709" v="74" actId="26606"/>
          <ac:spMkLst>
            <pc:docMk/>
            <pc:sldMk cId="1850842856" sldId="3912"/>
            <ac:spMk id="54" creationId="{A310ABCD-C34B-42D1-9BEB-47755A3EA36C}"/>
          </ac:spMkLst>
        </pc:spChg>
        <pc:spChg chg="add del">
          <ac:chgData name="Roisin ALLDIS" userId="eefbeff9-fc1a-49e1-84c9-98f3be20a091" providerId="ADAL" clId="{33B7032A-D7B4-41E2-BBC9-D8B35C968BA9}" dt="2022-11-25T14:39:43.709" v="74" actId="26606"/>
          <ac:spMkLst>
            <pc:docMk/>
            <pc:sldMk cId="1850842856" sldId="3912"/>
            <ac:spMk id="56" creationId="{F38AB6A2-89F7-43B5-B608-50DFC740DEBF}"/>
          </ac:spMkLst>
        </pc:spChg>
        <pc:spChg chg="add del">
          <ac:chgData name="Roisin ALLDIS" userId="eefbeff9-fc1a-49e1-84c9-98f3be20a091" providerId="ADAL" clId="{33B7032A-D7B4-41E2-BBC9-D8B35C968BA9}" dt="2022-11-25T14:39:43.709" v="74" actId="26606"/>
          <ac:spMkLst>
            <pc:docMk/>
            <pc:sldMk cId="1850842856" sldId="3912"/>
            <ac:spMk id="58" creationId="{06585B74-DAF6-470E-B2F3-B5530A709AAC}"/>
          </ac:spMkLst>
        </pc:spChg>
        <pc:spChg chg="add del">
          <ac:chgData name="Roisin ALLDIS" userId="eefbeff9-fc1a-49e1-84c9-98f3be20a091" providerId="ADAL" clId="{33B7032A-D7B4-41E2-BBC9-D8B35C968BA9}" dt="2022-11-25T14:39:43.709" v="74" actId="26606"/>
          <ac:spMkLst>
            <pc:docMk/>
            <pc:sldMk cId="1850842856" sldId="3912"/>
            <ac:spMk id="60" creationId="{30BAD96F-CE2F-4682-99B8-0DD9E6AE2BED}"/>
          </ac:spMkLst>
        </pc:spChg>
        <pc:picChg chg="mod ord">
          <ac:chgData name="Roisin ALLDIS" userId="eefbeff9-fc1a-49e1-84c9-98f3be20a091" providerId="ADAL" clId="{33B7032A-D7B4-41E2-BBC9-D8B35C968BA9}" dt="2022-11-25T15:10:34.014" v="85" actId="1076"/>
          <ac:picMkLst>
            <pc:docMk/>
            <pc:sldMk cId="1850842856" sldId="3912"/>
            <ac:picMk id="6" creationId="{F65903C4-FCAC-4CF5-96A1-2904BF25BF8C}"/>
          </ac:picMkLst>
        </pc:picChg>
        <pc:picChg chg="add del mod modCrop">
          <ac:chgData name="Roisin ALLDIS" userId="eefbeff9-fc1a-49e1-84c9-98f3be20a091" providerId="ADAL" clId="{33B7032A-D7B4-41E2-BBC9-D8B35C968BA9}" dt="2022-11-25T15:10:19.872" v="82" actId="478"/>
          <ac:picMkLst>
            <pc:docMk/>
            <pc:sldMk cId="1850842856" sldId="3912"/>
            <ac:picMk id="7" creationId="{37635520-EAD0-4A3A-ABA3-E4CA6044C4CE}"/>
          </ac:picMkLst>
        </pc:picChg>
        <pc:picChg chg="mod">
          <ac:chgData name="Roisin ALLDIS" userId="eefbeff9-fc1a-49e1-84c9-98f3be20a091" providerId="ADAL" clId="{33B7032A-D7B4-41E2-BBC9-D8B35C968BA9}" dt="2022-11-25T15:10:34.014" v="85" actId="1076"/>
          <ac:picMkLst>
            <pc:docMk/>
            <pc:sldMk cId="1850842856" sldId="3912"/>
            <ac:picMk id="8" creationId="{18BE0122-5476-4A9D-8253-A6C8A6F97931}"/>
          </ac:picMkLst>
        </pc:picChg>
        <pc:picChg chg="add mod ord modCrop">
          <ac:chgData name="Roisin ALLDIS" userId="eefbeff9-fc1a-49e1-84c9-98f3be20a091" providerId="ADAL" clId="{33B7032A-D7B4-41E2-BBC9-D8B35C968BA9}" dt="2022-11-25T14:39:43.709" v="74" actId="26606"/>
          <ac:picMkLst>
            <pc:docMk/>
            <pc:sldMk cId="1850842856" sldId="3912"/>
            <ac:picMk id="12" creationId="{86530FC8-B45E-479B-8605-697B775BEC7A}"/>
          </ac:picMkLst>
        </pc:picChg>
        <pc:picChg chg="ord">
          <ac:chgData name="Roisin ALLDIS" userId="eefbeff9-fc1a-49e1-84c9-98f3be20a091" providerId="ADAL" clId="{33B7032A-D7B4-41E2-BBC9-D8B35C968BA9}" dt="2022-11-25T14:39:43.709" v="74" actId="26606"/>
          <ac:picMkLst>
            <pc:docMk/>
            <pc:sldMk cId="1850842856" sldId="3912"/>
            <ac:picMk id="21" creationId="{9CCBBE52-C742-4622-B3F9-614A30AF1891}"/>
          </ac:picMkLst>
        </pc:picChg>
        <pc:cxnChg chg="del mod">
          <ac:chgData name="Roisin ALLDIS" userId="eefbeff9-fc1a-49e1-84c9-98f3be20a091" providerId="ADAL" clId="{33B7032A-D7B4-41E2-BBC9-D8B35C968BA9}" dt="2022-11-25T14:37:02.617" v="53" actId="478"/>
          <ac:cxnSpMkLst>
            <pc:docMk/>
            <pc:sldMk cId="1850842856" sldId="3912"/>
            <ac:cxnSpMk id="3" creationId="{C5AAC4E0-9B32-4B53-8748-11B2FC7BF45D}"/>
          </ac:cxnSpMkLst>
        </pc:cxnChg>
      </pc:sldChg>
      <pc:sldChg chg="delSp modSp mod modNotesTx">
        <pc:chgData name="Roisin ALLDIS" userId="eefbeff9-fc1a-49e1-84c9-98f3be20a091" providerId="ADAL" clId="{33B7032A-D7B4-41E2-BBC9-D8B35C968BA9}" dt="2022-11-25T13:56:15.258" v="23" actId="478"/>
        <pc:sldMkLst>
          <pc:docMk/>
          <pc:sldMk cId="1104998244" sldId="3913"/>
        </pc:sldMkLst>
        <pc:spChg chg="mod">
          <ac:chgData name="Roisin ALLDIS" userId="eefbeff9-fc1a-49e1-84c9-98f3be20a091" providerId="ADAL" clId="{33B7032A-D7B4-41E2-BBC9-D8B35C968BA9}" dt="2022-11-25T13:47:21.829" v="22" actId="20577"/>
          <ac:spMkLst>
            <pc:docMk/>
            <pc:sldMk cId="1104998244" sldId="3913"/>
            <ac:spMk id="31" creationId="{30B3AE40-8D60-4C18-9165-AF063DAEF61D}"/>
          </ac:spMkLst>
        </pc:spChg>
        <pc:picChg chg="del">
          <ac:chgData name="Roisin ALLDIS" userId="eefbeff9-fc1a-49e1-84c9-98f3be20a091" providerId="ADAL" clId="{33B7032A-D7B4-41E2-BBC9-D8B35C968BA9}" dt="2022-11-25T13:56:15.258" v="23" actId="478"/>
          <ac:picMkLst>
            <pc:docMk/>
            <pc:sldMk cId="1104998244" sldId="3913"/>
            <ac:picMk id="60" creationId="{F1D7CD8B-B35E-43BE-ABD2-9D12A187CDFD}"/>
          </ac:picMkLst>
        </pc:picChg>
      </pc:sldChg>
    </pc:docChg>
  </pc:docChgLst>
  <pc:docChgLst>
    <pc:chgData name="Roisin ALLDIS" userId="S::roisin.alldis@totalenergies.com::eefbeff9-fc1a-49e1-84c9-98f3be20a091" providerId="AD" clId="Web-{2756AFBB-A6E0-B830-D09F-04EAB132E291}"/>
    <pc:docChg chg="delSld modSld">
      <pc:chgData name="Roisin ALLDIS" userId="S::roisin.alldis@totalenergies.com::eefbeff9-fc1a-49e1-84c9-98f3be20a091" providerId="AD" clId="Web-{2756AFBB-A6E0-B830-D09F-04EAB132E291}" dt="2022-11-25T11:09:59.269" v="2"/>
      <pc:docMkLst>
        <pc:docMk/>
      </pc:docMkLst>
      <pc:sldChg chg="modSp">
        <pc:chgData name="Roisin ALLDIS" userId="S::roisin.alldis@totalenergies.com::eefbeff9-fc1a-49e1-84c9-98f3be20a091" providerId="AD" clId="Web-{2756AFBB-A6E0-B830-D09F-04EAB132E291}" dt="2022-11-25T11:09:49.957" v="1" actId="20577"/>
        <pc:sldMkLst>
          <pc:docMk/>
          <pc:sldMk cId="2382230818" sldId="3911"/>
        </pc:sldMkLst>
        <pc:spChg chg="mod">
          <ac:chgData name="Roisin ALLDIS" userId="S::roisin.alldis@totalenergies.com::eefbeff9-fc1a-49e1-84c9-98f3be20a091" providerId="AD" clId="Web-{2756AFBB-A6E0-B830-D09F-04EAB132E291}" dt="2022-11-25T11:09:49.957" v="1" actId="20577"/>
          <ac:spMkLst>
            <pc:docMk/>
            <pc:sldMk cId="2382230818" sldId="3911"/>
            <ac:spMk id="6" creationId="{1653C04D-7970-4C15-B6F0-5024B097E7F5}"/>
          </ac:spMkLst>
        </pc:spChg>
      </pc:sldChg>
      <pc:sldChg chg="del">
        <pc:chgData name="Roisin ALLDIS" userId="S::roisin.alldis@totalenergies.com::eefbeff9-fc1a-49e1-84c9-98f3be20a091" providerId="AD" clId="Web-{2756AFBB-A6E0-B830-D09F-04EAB132E291}" dt="2022-11-25T11:09:59.269" v="2"/>
        <pc:sldMkLst>
          <pc:docMk/>
          <pc:sldMk cId="366466911" sldId="3915"/>
        </pc:sldMkLst>
      </pc:sldChg>
    </pc:docChg>
  </pc:docChgLst>
  <pc:docChgLst>
    <pc:chgData name="Chris Jenner" userId="S::chris.jenner_coriogeneration.com#ext#@totalworkplace.onmicrosoft.com::9a2e992d-2ca3-4c61-b2ff-5fa2cd8c723a" providerId="AD" clId="Web-{8A906BE7-54B4-0D65-AFB9-40E241EDFFD5}"/>
    <pc:docChg chg="modSld">
      <pc:chgData name="Chris Jenner" userId="S::chris.jenner_coriogeneration.com#ext#@totalworkplace.onmicrosoft.com::9a2e992d-2ca3-4c61-b2ff-5fa2cd8c723a" providerId="AD" clId="Web-{8A906BE7-54B4-0D65-AFB9-40E241EDFFD5}" dt="2022-11-27T19:35:42.284" v="39" actId="20577"/>
      <pc:docMkLst>
        <pc:docMk/>
      </pc:docMkLst>
      <pc:sldChg chg="modSp">
        <pc:chgData name="Chris Jenner" userId="S::chris.jenner_coriogeneration.com#ext#@totalworkplace.onmicrosoft.com::9a2e992d-2ca3-4c61-b2ff-5fa2cd8c723a" providerId="AD" clId="Web-{8A906BE7-54B4-0D65-AFB9-40E241EDFFD5}" dt="2022-11-27T19:35:42.284" v="39" actId="20577"/>
        <pc:sldMkLst>
          <pc:docMk/>
          <pc:sldMk cId="2514569244" sldId="3914"/>
        </pc:sldMkLst>
        <pc:spChg chg="mod">
          <ac:chgData name="Chris Jenner" userId="S::chris.jenner_coriogeneration.com#ext#@totalworkplace.onmicrosoft.com::9a2e992d-2ca3-4c61-b2ff-5fa2cd8c723a" providerId="AD" clId="Web-{8A906BE7-54B4-0D65-AFB9-40E241EDFFD5}" dt="2022-11-27T19:35:42.284" v="39" actId="20577"/>
          <ac:spMkLst>
            <pc:docMk/>
            <pc:sldMk cId="2514569244" sldId="3914"/>
            <ac:spMk id="14" creationId="{BE501228-A70D-4F9C-820C-28BC0DB36DE9}"/>
          </ac:spMkLst>
        </pc:spChg>
      </pc:sldChg>
    </pc:docChg>
  </pc:docChgLst>
  <pc:docChgLst>
    <pc:chgData name="Roisin ALLDIS" userId="S::roisin.alldis@totalenergies.com::eefbeff9-fc1a-49e1-84c9-98f3be20a091" providerId="AD" clId="Web-{C1C60B4A-152C-904D-DBF4-703A0975744A}"/>
    <pc:docChg chg="modSld">
      <pc:chgData name="Roisin ALLDIS" userId="S::roisin.alldis@totalenergies.com::eefbeff9-fc1a-49e1-84c9-98f3be20a091" providerId="AD" clId="Web-{C1C60B4A-152C-904D-DBF4-703A0975744A}" dt="2022-11-24T10:16:19.200" v="1" actId="20577"/>
      <pc:docMkLst>
        <pc:docMk/>
      </pc:docMkLst>
      <pc:sldChg chg="modSp">
        <pc:chgData name="Roisin ALLDIS" userId="S::roisin.alldis@totalenergies.com::eefbeff9-fc1a-49e1-84c9-98f3be20a091" providerId="AD" clId="Web-{C1C60B4A-152C-904D-DBF4-703A0975744A}" dt="2022-11-24T10:16:19.200" v="1" actId="20577"/>
        <pc:sldMkLst>
          <pc:docMk/>
          <pc:sldMk cId="2541155126" sldId="271"/>
        </pc:sldMkLst>
        <pc:spChg chg="mod">
          <ac:chgData name="Roisin ALLDIS" userId="S::roisin.alldis@totalenergies.com::eefbeff9-fc1a-49e1-84c9-98f3be20a091" providerId="AD" clId="Web-{C1C60B4A-152C-904D-DBF4-703A0975744A}" dt="2022-11-24T10:16:19.200" v="1" actId="20577"/>
          <ac:spMkLst>
            <pc:docMk/>
            <pc:sldMk cId="2541155126" sldId="271"/>
            <ac:spMk id="16" creationId="{29B7BF61-E699-42B6-8635-6C47099C390D}"/>
          </ac:spMkLst>
        </pc:spChg>
      </pc:sldChg>
    </pc:docChg>
  </pc:docChgLst>
</pc:chgInfo>
</file>

<file path=ppt/comments/modernComment_103_A8C29886.xml><?xml version="1.0" encoding="utf-8"?>
<p188:cmLst xmlns:a="http://schemas.openxmlformats.org/drawingml/2006/main" xmlns:r="http://schemas.openxmlformats.org/officeDocument/2006/relationships" xmlns:p188="http://schemas.microsoft.com/office/powerpoint/2018/8/main">
  <p188:cm id="{25231C8E-CA26-4A08-90D1-0293C62EA6C8}" authorId="{4C9378CF-A154-838D-55A5-C3058246471E}" created="2022-11-25T13:57:08.532">
    <ac:txMkLst xmlns:ac="http://schemas.microsoft.com/office/drawing/2013/main/command">
      <pc:docMk xmlns:pc="http://schemas.microsoft.com/office/powerpoint/2013/main/command"/>
      <pc:sldMk xmlns:pc="http://schemas.microsoft.com/office/powerpoint/2013/main/command" cId="2831325318" sldId="259"/>
      <ac:spMk id="52" creationId="{2F81EC36-1721-4D1F-8C88-95C7E6DBC5E3}"/>
      <ac:txMk cp="208" len="116">
        <ac:context len="325" hash="4207087696"/>
      </ac:txMk>
    </ac:txMkLst>
    <p188:pos x="3663581" y="1684129"/>
    <p188:txBody>
      <a:bodyPr/>
      <a:lstStyle/>
      <a:p>
        <a:r>
          <a:rPr lang="en-US"/>
          <a:t>remove if want to use same PPT for all</a:t>
        </a:r>
      </a:p>
    </p188:txBody>
  </p188:cm>
</p188:cmLst>
</file>

<file path=ppt/comments/modernComment_F4A_95E1481C.xml><?xml version="1.0" encoding="utf-8"?>
<p188:cmLst xmlns:a="http://schemas.openxmlformats.org/drawingml/2006/main" xmlns:r="http://schemas.openxmlformats.org/officeDocument/2006/relationships" xmlns:p188="http://schemas.microsoft.com/office/powerpoint/2018/8/main">
  <p188:cm id="{13628188-F4BA-4B65-912B-4EF0111028D4}" authorId="{4C9378CF-A154-838D-55A5-C3058246471E}" created="2022-11-23T15:30:48.945">
    <ac:deMkLst xmlns:ac="http://schemas.microsoft.com/office/drawing/2013/main/command">
      <pc:docMk xmlns:pc="http://schemas.microsoft.com/office/powerpoint/2013/main/command"/>
      <pc:sldMk xmlns:pc="http://schemas.microsoft.com/office/powerpoint/2013/main/command" cId="2514569244" sldId="3914"/>
      <ac:spMk id="10" creationId="{F7ACC4C0-60AC-41B5-9F1C-9E72E5384FFD}"/>
    </ac:deMkLst>
    <p188:txBody>
      <a:bodyPr/>
      <a:lstStyle/>
      <a:p>
        <a:r>
          <a:rPr lang="en-US"/>
          <a:t>to discuss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8407E-DC4B-46E0-A07E-1C93E57BF162}" type="datetimeFigureOut">
              <a:rPr lang="en-GB" smtClean="0"/>
              <a:t>27/11/2022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0552-B1CE-493D-809B-126BC8F02CFD}" type="slidenum">
              <a:rPr lang="en-GB" smtClean="0"/>
              <a:t>‹#›</a:t>
            </a:fld>
            <a:endParaRPr lang="en-GB"/>
          </a:p>
        </p:txBody>
      </p:sp>
    </p:spTree>
    <p:extLst>
      <p:ext uri="{BB962C8B-B14F-4D97-AF65-F5344CB8AC3E}">
        <p14:creationId xmlns:p14="http://schemas.microsoft.com/office/powerpoint/2010/main" val="222241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contact@outerdowisng.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a:effectLst/>
                <a:latin typeface="Century Gothic"/>
                <a:ea typeface="Calibri" panose="020F0502020204030204" pitchFamily="34" charset="0"/>
                <a:cs typeface="Times New Roman" panose="02020603050405020304" pitchFamily="18" charset="0"/>
              </a:rPr>
              <a:t> </a:t>
            </a:r>
          </a:p>
          <a:p>
            <a:r>
              <a:rPr lang="en-GB"/>
              <a:t>This is our first phase of our consultation - our project launch – so we are hear to give you a relatively high overview of our proposals and to listen to your views.  As a Nationally Significant Infrastructure Project, we will have further statutory consultation next year, and there will be plenty of further opportunities to get involved with our project both during pre-application and during the Examination process when our DCO application will be put under further scrutiny.</a:t>
            </a:r>
          </a:p>
          <a:p>
            <a:endParaRPr lang="en-GB">
              <a:cs typeface="Calibri"/>
            </a:endParaRPr>
          </a:p>
          <a:p>
            <a:r>
              <a:rPr lang="en-GB">
                <a:cs typeface="Calibri"/>
              </a:rPr>
              <a:t>We want to put communities and environment at the forefront of our Project – which will be at least 54km offshore.  For context, the nearest turbine of the recently constructed Triton Knoll project is 35km offshore from </a:t>
            </a:r>
            <a:r>
              <a:rPr lang="en-GB" err="1">
                <a:cs typeface="Calibri"/>
              </a:rPr>
              <a:t>Anderby</a:t>
            </a:r>
            <a:r>
              <a:rPr lang="en-GB">
                <a:cs typeface="Calibri"/>
              </a:rPr>
              <a:t> Creek.  We are directly behind, or east of, Triton Knoll at a minimum of 54km, so the majority of the turbine structures will be well over the horizon and only visible for 2% of the year.</a:t>
            </a:r>
          </a:p>
          <a:p>
            <a:endParaRPr lang="en-GB">
              <a:cs typeface="Calibri"/>
            </a:endParaRPr>
          </a:p>
          <a:p>
            <a:r>
              <a:rPr lang="en-GB">
                <a:cs typeface="Calibri"/>
              </a:rPr>
              <a:t>Who are we?  The project is being developed in a joint venture between Corio Generation and </a:t>
            </a:r>
            <a:r>
              <a:rPr lang="en-GB" err="1">
                <a:cs typeface="Calibri"/>
              </a:rPr>
              <a:t>TotalEnergies</a:t>
            </a:r>
            <a:r>
              <a:rPr lang="en-GB">
                <a:cs typeface="Calibri"/>
              </a:rPr>
              <a:t>.</a:t>
            </a:r>
          </a:p>
          <a:p>
            <a:endParaRPr lang="en-GB">
              <a:cs typeface="Calibri"/>
            </a:endParaRPr>
          </a:p>
          <a:p>
            <a:r>
              <a:rPr lang="en-GB" err="1">
                <a:cs typeface="Calibri"/>
              </a:rPr>
              <a:t>TotalEnergies</a:t>
            </a:r>
            <a:r>
              <a:rPr lang="en-GB">
                <a:cs typeface="Calibri"/>
              </a:rPr>
              <a:t> is a hugely ambitious company which aims to rank among the top five global producers of solar and wind generated electricity by 2030.  In the past four years, the Company's gross installed capacity for renewable power grew from 0.7 GW in 2017 to more than 10 GW in 2021. The objective is to have 35 GW of gross capacity in 2025 and 100 GW in 2030. Over 30% of total investments is now devoted to decarbonized energy. The total capacity of our portfolio of offshore wind projects exceeds 10 GW. </a:t>
            </a:r>
            <a:endParaRPr lang="en-GB"/>
          </a:p>
          <a:p>
            <a:endParaRPr lang="en-GB">
              <a:cs typeface="Calibri"/>
            </a:endParaRPr>
          </a:p>
          <a:p>
            <a:r>
              <a:rPr lang="en-GB"/>
              <a:t>Corio Generation is a Macquarie Green Investment Group portfolio company, operating on a standalone basis. We’re a specialist offshore wind business, dedicated to harnessing renewable energy worldwide. With over 11GW of operational projects and over 20GW in development.  The UK, the Green Investment Group has supported almost 50 per cent of the existing offshore wind projects in operation. </a:t>
            </a:r>
            <a:endParaRPr lang="en-GB">
              <a:cs typeface="Calibri"/>
            </a:endParaRPr>
          </a:p>
          <a:p>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2</a:t>
            </a:fld>
            <a:endParaRPr lang="en-GB"/>
          </a:p>
        </p:txBody>
      </p:sp>
    </p:spTree>
    <p:extLst>
      <p:ext uri="{BB962C8B-B14F-4D97-AF65-F5344CB8AC3E}">
        <p14:creationId xmlns:p14="http://schemas.microsoft.com/office/powerpoint/2010/main" val="38118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entury Gothic"/>
                <a:ea typeface="Calibri" panose="020F0502020204030204" pitchFamily="34" charset="0"/>
                <a:cs typeface="Times New Roman" panose="02020603050405020304" pitchFamily="18" charset="0"/>
              </a:rPr>
              <a:t>Good afternoon / evening - My name is Chris Jenner, the Development Manager for the Outer Dowsing Offshore Wind Farm and I would like to welcome you to this online webinar.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Before we run through the slides, a few housekeeping points…..</a:t>
            </a:r>
          </a:p>
          <a:p>
            <a:endParaRPr lang="en-GB" sz="1800" kern="100">
              <a:effectLst/>
              <a:latin typeface="Century Gothic" panose="020B050202020202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I anticipate spending 30 minutes or so running through the slides, followed by an opportunity for the Outer Dowsing team to answer some of your questions.</a:t>
            </a:r>
          </a:p>
          <a:p>
            <a:endParaRPr lang="en-GB" sz="1800" kern="100">
              <a:effectLst/>
              <a:latin typeface="Century Gothic" panose="020B050202020202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We are recording this for the purposes of having a record of consultation – But for those of you who have not attended one of these webinars before, all public attendees will automatically have their cameras off &amp; microphones on mute.</a:t>
            </a:r>
          </a:p>
          <a:p>
            <a:endParaRPr lang="en-GB" sz="1800" kern="100">
              <a:effectLst/>
              <a:latin typeface="Century Gothic" panose="020B050202020202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You should see a Q&amp;A section on the right hand side of your screen, and/or a Q&amp;A button on the top of your window which should toggle on the Q&amp;A </a:t>
            </a:r>
            <a:r>
              <a:rPr lang="en-GB" sz="1800" kern="100">
                <a:latin typeface="Century Gothic"/>
                <a:ea typeface="Calibri" panose="020F0502020204030204" pitchFamily="34" charset="0"/>
                <a:cs typeface="Times New Roman" panose="02020603050405020304" pitchFamily="18" charset="0"/>
              </a:rPr>
              <a:t>panel </a:t>
            </a:r>
            <a:r>
              <a:rPr lang="en-GB" sz="1800" kern="100">
                <a:effectLst/>
                <a:latin typeface="Century Gothic"/>
                <a:ea typeface="Calibri" panose="020F0502020204030204" pitchFamily="34" charset="0"/>
                <a:cs typeface="Times New Roman" panose="02020603050405020304" pitchFamily="18" charset="0"/>
              </a:rPr>
              <a:t>if you can’t see it.</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At anytime, you can type in a question and we will endeavour at the end of the presentation to answer as many questions as we can.</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For the sake of good order, we do have a moderator who will be able to screen any unsuitable questions, so we do ask that you keep your questions as factual as possible and to the point.</a:t>
            </a:r>
          </a:p>
          <a:p>
            <a:endParaRPr lang="en-GB" sz="1800" kern="100">
              <a:effectLst/>
              <a:latin typeface="Century Gothic" panose="020B050202020202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Other members of the Outer Dowsing team &amp; some advisors </a:t>
            </a:r>
            <a:r>
              <a:rPr lang="en-GB" sz="1800" kern="100">
                <a:latin typeface="Century Gothic"/>
                <a:ea typeface="Calibri" panose="020F0502020204030204" pitchFamily="34" charset="0"/>
                <a:cs typeface="Times New Roman" panose="02020603050405020304" pitchFamily="18" charset="0"/>
              </a:rPr>
              <a:t>are</a:t>
            </a:r>
            <a:r>
              <a:rPr lang="en-GB" sz="1800" kern="100">
                <a:effectLst/>
                <a:latin typeface="Century Gothic"/>
                <a:ea typeface="Calibri" panose="020F0502020204030204" pitchFamily="34" charset="0"/>
                <a:cs typeface="Times New Roman" panose="02020603050405020304" pitchFamily="18" charset="0"/>
              </a:rPr>
              <a:t> also on </a:t>
            </a:r>
            <a:r>
              <a:rPr lang="en-GB" sz="1800" kern="100">
                <a:latin typeface="Century Gothic"/>
                <a:ea typeface="Calibri" panose="020F0502020204030204" pitchFamily="34" charset="0"/>
                <a:cs typeface="Times New Roman" panose="02020603050405020304" pitchFamily="18" charset="0"/>
              </a:rPr>
              <a:t>this webinar </a:t>
            </a:r>
            <a:r>
              <a:rPr lang="en-GB" sz="1800" kern="100">
                <a:effectLst/>
                <a:latin typeface="Century Gothic"/>
                <a:ea typeface="Calibri" panose="020F0502020204030204" pitchFamily="34" charset="0"/>
                <a:cs typeface="Times New Roman" panose="02020603050405020304" pitchFamily="18" charset="0"/>
              </a:rPr>
              <a:t>-</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and I will bring them into the Q&amp;A session if required to answer any specific technical questions.</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If we don’t manage to answer your questions, please send to our contact email address on this screen and/or do complete an online questionnaire</a:t>
            </a:r>
            <a:r>
              <a:rPr lang="en-GB" sz="1800" kern="100">
                <a:latin typeface="Century Gothic"/>
                <a:ea typeface="Calibri" panose="020F0502020204030204" pitchFamily="34" charset="0"/>
                <a:cs typeface="Times New Roman" panose="02020603050405020304" pitchFamily="18" charset="0"/>
              </a:rPr>
              <a:t>/feedback form available</a:t>
            </a:r>
            <a:r>
              <a:rPr lang="en-GB" sz="1800" kern="100">
                <a:effectLst/>
                <a:latin typeface="Century Gothic"/>
                <a:ea typeface="Calibri" panose="020F0502020204030204" pitchFamily="34" charset="0"/>
                <a:cs typeface="Times New Roman" panose="02020603050405020304" pitchFamily="18" charset="0"/>
              </a:rPr>
              <a:t> on our website at www.outerdowsing.com.</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Links to both will be </a:t>
            </a:r>
            <a:r>
              <a:rPr lang="en-GB" sz="1800" kern="100">
                <a:latin typeface="Century Gothic"/>
                <a:ea typeface="Calibri" panose="020F0502020204030204" pitchFamily="34" charset="0"/>
                <a:cs typeface="Times New Roman" panose="02020603050405020304" pitchFamily="18" charset="0"/>
              </a:rPr>
              <a:t>sent</a:t>
            </a:r>
            <a:r>
              <a:rPr lang="en-GB" sz="1800" kern="100">
                <a:effectLst/>
                <a:latin typeface="Century Gothic"/>
                <a:ea typeface="Calibri" panose="020F0502020204030204" pitchFamily="34" charset="0"/>
                <a:cs typeface="Times New Roman" panose="02020603050405020304" pitchFamily="18" charset="0"/>
              </a:rPr>
              <a:t> to all email addresses who opted in when registering for this webinar.</a:t>
            </a:r>
          </a:p>
          <a:p>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We are hosting both physical and online events to try and reach as many people as possible…….across East Lindsey, Boston and South Holland with the aim informing you of our proposals and listening to your comments, feedback and thoughts.</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The slides I am about to talk through reflect the content of the exhibition panels that are on display at the walk in events at the village halls – our first was held in </a:t>
            </a:r>
            <a:r>
              <a:rPr lang="en-GB" sz="1800" kern="100" err="1">
                <a:effectLst/>
                <a:latin typeface="Century Gothic"/>
                <a:ea typeface="Calibri" panose="020F0502020204030204" pitchFamily="34" charset="0"/>
                <a:cs typeface="Times New Roman" panose="02020603050405020304" pitchFamily="18" charset="0"/>
              </a:rPr>
              <a:t>Anderby</a:t>
            </a:r>
            <a:r>
              <a:rPr lang="en-GB" sz="1800" kern="100">
                <a:effectLst/>
                <a:latin typeface="Century Gothic"/>
                <a:ea typeface="Calibri" panose="020F0502020204030204" pitchFamily="34" charset="0"/>
                <a:cs typeface="Times New Roman" panose="02020603050405020304" pitchFamily="18" charset="0"/>
              </a:rPr>
              <a:t> Creek on 1</a:t>
            </a:r>
            <a:r>
              <a:rPr lang="en-GB" sz="1800" kern="100" baseline="30000">
                <a:effectLst/>
                <a:latin typeface="Century Gothic"/>
                <a:ea typeface="Calibri" panose="020F0502020204030204" pitchFamily="34" charset="0"/>
                <a:cs typeface="Times New Roman" panose="02020603050405020304" pitchFamily="18" charset="0"/>
              </a:rPr>
              <a:t>st</a:t>
            </a:r>
            <a:r>
              <a:rPr lang="en-GB" sz="1800" kern="100">
                <a:effectLst/>
                <a:latin typeface="Century Gothic"/>
                <a:ea typeface="Calibri" panose="020F0502020204030204" pitchFamily="34" charset="0"/>
                <a:cs typeface="Times New Roman" panose="02020603050405020304" pitchFamily="18" charset="0"/>
              </a:rPr>
              <a:t> Nov on Tuesday, with future walk in events to be held at Wainfleet on Friday 4</a:t>
            </a:r>
            <a:r>
              <a:rPr lang="en-GB" sz="1800" kern="100" baseline="30000">
                <a:effectLst/>
                <a:latin typeface="Century Gothic"/>
                <a:ea typeface="Calibri" panose="020F0502020204030204" pitchFamily="34" charset="0"/>
                <a:cs typeface="Times New Roman" panose="02020603050405020304" pitchFamily="18" charset="0"/>
              </a:rPr>
              <a:t>th</a:t>
            </a:r>
            <a:r>
              <a:rPr lang="en-GB" sz="1800" kern="100">
                <a:effectLst/>
                <a:latin typeface="Century Gothic"/>
                <a:ea typeface="Calibri" panose="020F0502020204030204" pitchFamily="34" charset="0"/>
                <a:cs typeface="Times New Roman" panose="02020603050405020304" pitchFamily="18" charset="0"/>
              </a:rPr>
              <a:t> Nov, at </a:t>
            </a:r>
            <a:r>
              <a:rPr lang="en-GB" sz="1800" kern="100" err="1">
                <a:effectLst/>
                <a:latin typeface="Century Gothic"/>
                <a:ea typeface="Calibri" panose="020F0502020204030204" pitchFamily="34" charset="0"/>
                <a:cs typeface="Times New Roman" panose="02020603050405020304" pitchFamily="18" charset="0"/>
              </a:rPr>
              <a:t>Fosdyke</a:t>
            </a:r>
            <a:r>
              <a:rPr lang="en-GB" sz="1800" kern="100">
                <a:effectLst/>
                <a:latin typeface="Century Gothic"/>
                <a:ea typeface="Calibri" panose="020F0502020204030204" pitchFamily="34" charset="0"/>
                <a:cs typeface="Times New Roman" panose="02020603050405020304" pitchFamily="18" charset="0"/>
              </a:rPr>
              <a:t> on Saturday 5</a:t>
            </a:r>
            <a:r>
              <a:rPr lang="en-GB" sz="1800" kern="100" baseline="30000">
                <a:effectLst/>
                <a:latin typeface="Century Gothic"/>
                <a:ea typeface="Calibri" panose="020F0502020204030204" pitchFamily="34" charset="0"/>
                <a:cs typeface="Times New Roman" panose="02020603050405020304" pitchFamily="18" charset="0"/>
              </a:rPr>
              <a:t>th</a:t>
            </a:r>
            <a:r>
              <a:rPr lang="en-GB" sz="1800" kern="100">
                <a:effectLst/>
                <a:latin typeface="Century Gothic"/>
                <a:ea typeface="Calibri" panose="020F0502020204030204" pitchFamily="34" charset="0"/>
                <a:cs typeface="Times New Roman" panose="02020603050405020304" pitchFamily="18" charset="0"/>
              </a:rPr>
              <a:t> Nov and lastly at Butterwick on Friday 11</a:t>
            </a:r>
            <a:r>
              <a:rPr lang="en-GB" sz="1800" kern="100" baseline="30000">
                <a:effectLst/>
                <a:latin typeface="Century Gothic"/>
                <a:ea typeface="Calibri" panose="020F0502020204030204" pitchFamily="34" charset="0"/>
                <a:cs typeface="Times New Roman" panose="02020603050405020304" pitchFamily="18" charset="0"/>
              </a:rPr>
              <a:t>th</a:t>
            </a:r>
            <a:r>
              <a:rPr lang="en-GB" sz="1800" kern="100">
                <a:effectLst/>
                <a:latin typeface="Century Gothic"/>
                <a:ea typeface="Calibri" panose="020F0502020204030204" pitchFamily="34" charset="0"/>
                <a:cs typeface="Times New Roman" panose="02020603050405020304" pitchFamily="18" charset="0"/>
              </a:rPr>
              <a:t> Nov.</a:t>
            </a:r>
          </a:p>
          <a:p>
            <a:endParaRPr lang="en-GB" sz="1800" i="1" kern="100">
              <a:effectLst/>
              <a:latin typeface="Century Gothic" panose="020B0502020202020204" pitchFamily="34" charset="0"/>
              <a:ea typeface="Calibri" panose="020F0502020204030204" pitchFamily="34" charset="0"/>
              <a:cs typeface="Times New Roman" panose="02020603050405020304" pitchFamily="18" charset="0"/>
            </a:endParaRPr>
          </a:p>
          <a:p>
            <a:r>
              <a:rPr lang="en-GB" sz="1800" kern="100">
                <a:effectLst/>
                <a:latin typeface="Century Gothic"/>
                <a:ea typeface="Calibri" panose="020F0502020204030204" pitchFamily="34" charset="0"/>
                <a:cs typeface="Times New Roman" panose="02020603050405020304" pitchFamily="18" charset="0"/>
              </a:rPr>
              <a:t>And finally, before I launch into the slides, a little bit about me - I have been involved developing and building projects off the Humber for nearly 20 years – I remember setting up the first office in Grimsby for the Lynn &amp; Inner Dowsing project and have witnessed first hand the transformation as the Humber region has grown into one of the offshore wind capitals of the world providing</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Through my involvement in a similar role for the Hornsea projects for 5 years, I witnessed first hand as Siemens invested into the region and I am proud to continue my involvement with the Humber region &amp; Lincolnshire to provide further employment &amp; supply chain opportunities with </a:t>
            </a:r>
            <a:r>
              <a:rPr lang="en-GB" sz="1800" kern="100">
                <a:latin typeface="Century Gothic"/>
                <a:ea typeface="Calibri" panose="020F0502020204030204" pitchFamily="34" charset="0"/>
                <a:cs typeface="Times New Roman" panose="02020603050405020304" pitchFamily="18" charset="0"/>
              </a:rPr>
              <a:t>this </a:t>
            </a:r>
            <a:r>
              <a:rPr lang="en-GB" sz="1800" kern="100">
                <a:effectLst/>
                <a:latin typeface="Century Gothic"/>
                <a:ea typeface="Calibri" panose="020F0502020204030204" pitchFamily="34" charset="0"/>
                <a:cs typeface="Times New Roman" panose="02020603050405020304" pitchFamily="18" charset="0"/>
              </a:rPr>
              <a:t>next generation 4th Leasing Round project being developed by Corio Generation and </a:t>
            </a:r>
            <a:r>
              <a:rPr lang="en-GB" sz="1800" kern="100" err="1">
                <a:effectLst/>
                <a:latin typeface="Century Gothic"/>
                <a:ea typeface="Calibri" panose="020F0502020204030204" pitchFamily="34" charset="0"/>
                <a:cs typeface="Times New Roman" panose="02020603050405020304" pitchFamily="18" charset="0"/>
              </a:rPr>
              <a:t>TotalEnrgies</a:t>
            </a:r>
            <a:r>
              <a:rPr lang="en-GB" sz="1800" kern="100">
                <a:effectLst/>
                <a:latin typeface="Century Gothic"/>
                <a:ea typeface="Calibri" panose="020F0502020204030204" pitchFamily="34" charset="0"/>
                <a:cs typeface="Times New Roman" panose="02020603050405020304" pitchFamily="18" charset="0"/>
              </a:rPr>
              <a:t>.</a:t>
            </a:r>
            <a:r>
              <a:rPr lang="en-GB" sz="1800" kern="100">
                <a:latin typeface="Century Gothic"/>
                <a:ea typeface="Calibri" panose="020F0502020204030204" pitchFamily="34" charset="0"/>
                <a:cs typeface="Times New Roman" panose="02020603050405020304" pitchFamily="18" charset="0"/>
              </a:rPr>
              <a:t>  </a:t>
            </a:r>
            <a:r>
              <a:rPr lang="en-GB" sz="1800" kern="100">
                <a:effectLst/>
                <a:latin typeface="Century Gothic"/>
                <a:ea typeface="Calibri" panose="020F0502020204030204" pitchFamily="34" charset="0"/>
                <a:cs typeface="Times New Roman" panose="02020603050405020304" pitchFamily="18" charset="0"/>
              </a:rPr>
              <a:t> We have brought together an exceptional team that can draw on decades of experience to ensure Outer Dowsing represents an evolution of best practice development and construction.</a:t>
            </a:r>
          </a:p>
          <a:p>
            <a:endParaRPr lang="en-GB" sz="1800" kern="10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3</a:t>
            </a:fld>
            <a:endParaRPr lang="en-GB"/>
          </a:p>
        </p:txBody>
      </p:sp>
    </p:spTree>
    <p:extLst>
      <p:ext uri="{BB962C8B-B14F-4D97-AF65-F5344CB8AC3E}">
        <p14:creationId xmlns:p14="http://schemas.microsoft.com/office/powerpoint/2010/main" val="191091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a:effectLst/>
                <a:latin typeface="Century Gothic"/>
                <a:ea typeface="Calibri" panose="020F0502020204030204" pitchFamily="34" charset="0"/>
                <a:cs typeface="Times New Roman" panose="02020603050405020304" pitchFamily="18" charset="0"/>
              </a:rPr>
              <a:t> </a:t>
            </a:r>
            <a:endParaRPr lang="en-GB">
              <a:cs typeface="Calibri"/>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4</a:t>
            </a:fld>
            <a:endParaRPr lang="en-GB"/>
          </a:p>
        </p:txBody>
      </p:sp>
    </p:spTree>
    <p:extLst>
      <p:ext uri="{BB962C8B-B14F-4D97-AF65-F5344CB8AC3E}">
        <p14:creationId xmlns:p14="http://schemas.microsoft.com/office/powerpoint/2010/main" val="381188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The offshore elements of The Project consist of an offshore wind turbine array, located approximately 54 km east of the Lincolnshire coast, along with offshore platforms, inter array cables and export cables to connect the electricity generated to the National Grid.  We are not proposing to route our offshore cables down the Wash because of the important international and national designated status – this decision is also reflected by the position of the statutory and non-statutory nature conservation agencies and organizations who have all communicated in very clear terms through the OTNR process and Round 4 Leasing process that no more subsea cables would be supported through the Wash.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The Project design envelope allows for a maximum of 100 wind turbines, with a maximum tip height of 403m LAT (Lowest Astronomical Tide).  A number of different foundation types are being considered, including monopiles, pin piles, jackets, suction buckets and gravity base foundations. The offshore wind array area currently covers approximately 500 km2 but as part of the ongoing development process, and in consultation with relevant stakeholders, the size of the array area will be refined to 300 km2 prior to construction without any change to overall 1.5GW capacity. The final wind turbine layout will be determined </a:t>
            </a:r>
            <a:r>
              <a:rPr lang="en-US" b="0" i="0" err="1">
                <a:effectLst/>
                <a:latin typeface="Arial" panose="020B0604020202020204" pitchFamily="34" charset="0"/>
              </a:rPr>
              <a:t>balancinga</a:t>
            </a:r>
            <a:r>
              <a:rPr lang="en-US" b="0" i="0">
                <a:effectLst/>
                <a:latin typeface="Arial" panose="020B0604020202020204" pitchFamily="34" charset="0"/>
              </a:rPr>
              <a:t> range of key considerations including wind turbine design, foundation structure, turbine spacing, seabed characteristics, </a:t>
            </a:r>
            <a:r>
              <a:rPr lang="en-US" b="0" i="0" err="1">
                <a:effectLst/>
                <a:latin typeface="Arial" panose="020B0604020202020204" pitchFamily="34" charset="0"/>
              </a:rPr>
              <a:t>metocean</a:t>
            </a:r>
            <a:r>
              <a:rPr lang="en-US" b="0" i="0">
                <a:effectLst/>
                <a:latin typeface="Arial" panose="020B0604020202020204" pitchFamily="34" charset="0"/>
              </a:rPr>
              <a:t> conditions, wind direction, benthic habitats, navigational safety and fisheries considerations, amongst other factors.</a:t>
            </a:r>
            <a:endParaRPr lang="en-US" sz="1200" b="0" i="0">
              <a:solidFill>
                <a:srgbClr val="043D4B"/>
              </a:solidFill>
              <a:effectLst/>
              <a:latin typeface="Century Gothic" panose="020B0502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Up to seven offshore platforms may be required for the Project. This includes offshore substation platforms hosting electrical systems to collect the power generated by the wind turbines and export it (through the export cable) to shore, and other platforms including the option to use a reactive compensation platform located along the export cable corridor, or accommodation platforms within the offshore array.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43D4B"/>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Arial" panose="020B0604020202020204" pitchFamily="34" charset="0"/>
              </a:rPr>
              <a:t>The offshore export cables from the offshore wind turbines are proposed to make landfall south of </a:t>
            </a:r>
            <a:r>
              <a:rPr lang="en-US" sz="1200" b="0" i="0" err="1">
                <a:effectLst/>
                <a:latin typeface="Arial" panose="020B0604020202020204" pitchFamily="34" charset="0"/>
              </a:rPr>
              <a:t>Anderby</a:t>
            </a:r>
            <a:r>
              <a:rPr lang="en-US" sz="1200" b="0" i="0">
                <a:effectLst/>
                <a:latin typeface="Arial" panose="020B0604020202020204" pitchFamily="34" charset="0"/>
              </a:rPr>
              <a:t> Creek around the </a:t>
            </a:r>
            <a:r>
              <a:rPr lang="en-US" sz="1200" b="0" i="0" err="1">
                <a:effectLst/>
                <a:latin typeface="Arial" panose="020B0604020202020204" pitchFamily="34" charset="0"/>
              </a:rPr>
              <a:t>Wolla</a:t>
            </a:r>
            <a:r>
              <a:rPr lang="en-US" sz="1200" b="0" i="0">
                <a:effectLst/>
                <a:latin typeface="Arial" panose="020B0604020202020204" pitchFamily="34" charset="0"/>
              </a:rPr>
              <a:t> Bank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43D4B"/>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43D4B"/>
                </a:solidFill>
                <a:effectLst/>
                <a:latin typeface="Arial" panose="020B0604020202020204" pitchFamily="34" charset="0"/>
                <a:ea typeface="Calibri" panose="020F0502020204030204" pitchFamily="34" charset="0"/>
                <a:cs typeface="Arial" panose="020B0604020202020204" pitchFamily="34" charset="0"/>
              </a:rPr>
              <a:t>The offshore route for the export cables has been selected to route south of Triton Knoll to avoid the proposed Silver Pit Highly Protected Marine Area.  This route also ensure no crossing of any operational pipelines or cables in the Southern North Sea.</a:t>
            </a:r>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5</a:t>
            </a:fld>
            <a:endParaRPr lang="en-GB"/>
          </a:p>
        </p:txBody>
      </p:sp>
    </p:spTree>
    <p:extLst>
      <p:ext uri="{BB962C8B-B14F-4D97-AF65-F5344CB8AC3E}">
        <p14:creationId xmlns:p14="http://schemas.microsoft.com/office/powerpoint/2010/main" val="88935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a:effectLst/>
                <a:latin typeface="Arial" panose="020B0604020202020204" pitchFamily="34" charset="0"/>
              </a:rPr>
              <a:t>From the landfall, the cables would continue underground to one of two different connection points which were presented as recommendations under consideration by NG in their report which was published in July earlier this year– a connection to the existing overhead line circuits at Weston Marsh (north of Spalding) or to a proposed new National Grid substation (east of Alford).  It’s important to note that one of these options will fall away in early new year.  </a:t>
            </a:r>
          </a:p>
          <a:p>
            <a:endParaRPr lang="en-US" sz="2000" b="0" i="0">
              <a:effectLst/>
              <a:latin typeface="Arial" panose="020B0604020202020204" pitchFamily="34" charset="0"/>
            </a:endParaRPr>
          </a:p>
          <a:p>
            <a:r>
              <a:rPr lang="en-US" sz="1400" b="0" i="0">
                <a:effectLst/>
                <a:latin typeface="Arial" panose="020B0604020202020204" pitchFamily="34" charset="0"/>
              </a:rPr>
              <a:t>The OTNR Report published in July earlier this year laid out clearly that the option for Outer Dowsing to connect at Lincolnshire Node </a:t>
            </a:r>
            <a:r>
              <a:rPr lang="en-US" sz="2000" b="0" i="0">
                <a:solidFill>
                  <a:schemeClr val="tx2"/>
                </a:solidFill>
                <a:effectLst/>
                <a:latin typeface="+mj-lt"/>
                <a:cs typeface="Calibri" panose="020F0502020204030204" pitchFamily="34" charset="0"/>
              </a:rPr>
              <a:t>would be d</a:t>
            </a:r>
            <a:r>
              <a:rPr lang="en-US" sz="2000">
                <a:solidFill>
                  <a:schemeClr val="tx2"/>
                </a:solidFill>
                <a:latin typeface="+mj-lt"/>
                <a:cs typeface="Calibri" panose="020F0502020204030204" pitchFamily="34" charset="0"/>
              </a:rPr>
              <a:t>ependent on construction and commissioning of new 400kV overhead lines by National Grid and a new National Grid substation.  The development, consenting and construction for any new overhead lines to enable the connection at Lincolnshire Node would be wholly the responsibility for National Grid – plans for this overhead line reinforcement scheme has been around for a number of years before Outer Dowsing was conceived. As a Nationally Significant Infrastructure Project in its own right, a</a:t>
            </a:r>
            <a:r>
              <a:rPr lang="en-GB" sz="2000" i="1" err="1">
                <a:effectLst/>
                <a:latin typeface="Calibri" panose="020F0502020204030204" pitchFamily="34" charset="0"/>
                <a:ea typeface="Calibri" panose="020F0502020204030204" pitchFamily="34" charset="0"/>
              </a:rPr>
              <a:t>ny</a:t>
            </a:r>
            <a:r>
              <a:rPr lang="en-GB" sz="2000" i="1">
                <a:effectLst/>
                <a:latin typeface="Calibri" panose="020F0502020204030204" pitchFamily="34" charset="0"/>
                <a:ea typeface="Calibri" panose="020F0502020204030204" pitchFamily="34" charset="0"/>
              </a:rPr>
              <a:t> network reinforcement proposals that NGET bring forward would require separate DCO consent and National Grid would be responsible for public consultation and EIA scoping for those.</a:t>
            </a:r>
          </a:p>
          <a:p>
            <a:endParaRPr lang="en-US" sz="2000">
              <a:solidFill>
                <a:schemeClr val="tx2"/>
              </a:solidFill>
              <a:latin typeface="+mj-lt"/>
              <a:cs typeface="Calibri" panose="020F0502020204030204" pitchFamily="34" charset="0"/>
            </a:endParaRPr>
          </a:p>
          <a:p>
            <a:r>
              <a:rPr lang="en-US" sz="2000">
                <a:solidFill>
                  <a:schemeClr val="tx2"/>
                </a:solidFill>
                <a:latin typeface="+mj-lt"/>
                <a:cs typeface="Calibri" panose="020F0502020204030204" pitchFamily="34" charset="0"/>
              </a:rPr>
              <a:t>The option to connect at Weston Marsh would connect to existing 400kV overhead lines running north of Spalding and could potentially enable an earlier connection date compared to Lincolnshire Node.</a:t>
            </a:r>
          </a:p>
          <a:p>
            <a:endParaRPr lang="en-GB" sz="1400"/>
          </a:p>
          <a:p>
            <a:r>
              <a:rPr lang="en-GB" sz="1400"/>
              <a:t>Some terminology:</a:t>
            </a:r>
          </a:p>
          <a:p>
            <a:endParaRPr lang="en-GB" sz="1400"/>
          </a:p>
          <a:p>
            <a:r>
              <a:rPr lang="en-US" sz="2000" b="1" i="0">
                <a:effectLst/>
                <a:latin typeface="Arial" panose="020B0604020202020204" pitchFamily="34" charset="0"/>
              </a:rPr>
              <a:t>Landfall Search Zone: </a:t>
            </a:r>
            <a:r>
              <a:rPr lang="en-US" sz="2000" b="0" i="0">
                <a:effectLst/>
                <a:latin typeface="Arial" panose="020B0604020202020204" pitchFamily="34" charset="0"/>
              </a:rPr>
              <a:t>The landfall search zone has been selected through environmental and technical assessments. There is only one landfall search zone as this has been assessed as the optimum search zone for both connection options. </a:t>
            </a:r>
          </a:p>
          <a:p>
            <a:endParaRPr lang="en-US" sz="2000" b="0" i="0">
              <a:effectLst/>
              <a:latin typeface="Arial" panose="020B0604020202020204" pitchFamily="34" charset="0"/>
            </a:endParaRPr>
          </a:p>
          <a:p>
            <a:r>
              <a:rPr lang="en-US" sz="2000" b="1" i="0">
                <a:effectLst/>
                <a:latin typeface="Arial" panose="020B0604020202020204" pitchFamily="34" charset="0"/>
              </a:rPr>
              <a:t>Onshore Cables Search Zone: </a:t>
            </a:r>
            <a:r>
              <a:rPr lang="en-US" sz="2000" b="0" i="0">
                <a:effectLst/>
                <a:latin typeface="Arial" panose="020B0604020202020204" pitchFamily="34" charset="0"/>
              </a:rPr>
              <a:t>Using the same environmental and technical appraisal approach, we assessed a wide study area presented in our Scoping Report in July 2022 and are presenting the onshore cable search zone and onshore substation search zones in order to seek your feedback to help shape our proposals.</a:t>
            </a:r>
          </a:p>
          <a:p>
            <a:endParaRPr lang="en-US" sz="2000" b="0" i="0">
              <a:effectLst/>
              <a:latin typeface="Arial" panose="020B0604020202020204" pitchFamily="34" charset="0"/>
            </a:endParaRPr>
          </a:p>
          <a:p>
            <a:r>
              <a:rPr lang="en-US" sz="2000" b="1" i="0">
                <a:effectLst/>
                <a:latin typeface="Arial" panose="020B0604020202020204" pitchFamily="34" charset="0"/>
              </a:rPr>
              <a:t>Onshore Substations Search Zones: </a:t>
            </a:r>
            <a:r>
              <a:rPr lang="en-US" sz="2000" b="0" i="0">
                <a:effectLst/>
                <a:latin typeface="Arial" panose="020B0604020202020204" pitchFamily="34" charset="0"/>
              </a:rPr>
              <a:t>Until we have secured a final grid connection, we currently have two search zones for our new onshore substation (Lincolnshire Node and Weston Marsh). Only one of these zones, along with the accompanying onshore cable route search zone will be progressed once a final connection point is adopted, with a decision from National Grid anticipated to be early next year. The substation site is anticipated to have a maximum footprint of 9.2 hectares for the operational substation footprint and 18 hectares for the total land take including mitigation and drainage.  We will bring forward more detailed design and location plans for a substation when National Grid have concluded their appraisal to determine our connection point early next year, but at this stage we are seeking feedback on the substation search zones identified in this plan identified with double cross hatching.</a:t>
            </a:r>
          </a:p>
          <a:p>
            <a:endParaRPr lang="en-US" sz="2000" b="0" i="0">
              <a:effectLst/>
              <a:latin typeface="Arial" panose="020B0604020202020204" pitchFamily="34" charset="0"/>
            </a:endParaRPr>
          </a:p>
          <a:p>
            <a:r>
              <a:rPr lang="en-US" sz="2000" b="1" i="0">
                <a:effectLst/>
                <a:latin typeface="Arial" panose="020B0604020202020204" pitchFamily="34" charset="0"/>
              </a:rPr>
              <a:t>Onshore Cable Corridor: </a:t>
            </a:r>
            <a:r>
              <a:rPr lang="en-US" sz="2000" b="0" i="0">
                <a:effectLst/>
                <a:latin typeface="Arial" panose="020B0604020202020204" pitchFamily="34" charset="0"/>
              </a:rPr>
              <a:t>The cable corridor is a refined area of search (c. 300m wide) in which the route of the onshore cables are currently proposed to be located. During construction this route will have a typical 80m construction working width. Following further survey work, environmental and technical assessments, and feedback from the local community and stakeholders, the optimum cable route will be adopted for the DCO Application. On completion this will be reduced to a 60m underground permanent easement.</a:t>
            </a:r>
          </a:p>
          <a:p>
            <a:endParaRPr lang="en-US" sz="2000"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6</a:t>
            </a:fld>
            <a:endParaRPr lang="en-GB"/>
          </a:p>
        </p:txBody>
      </p:sp>
    </p:spTree>
    <p:extLst>
      <p:ext uri="{BB962C8B-B14F-4D97-AF65-F5344CB8AC3E}">
        <p14:creationId xmlns:p14="http://schemas.microsoft.com/office/powerpoint/2010/main" val="389503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a:effectLst/>
                <a:latin typeface="Arial" panose="020B0604020202020204" pitchFamily="34" charset="0"/>
              </a:rPr>
              <a:t>From the landfall, the cables would continue underground to one of two different connection points which were presented as recommendations under consideration by NG in their report which was published in July earlier this year– a connection to the existing overhead line circuits at Weston Marsh (north of Spalding) or to a proposed new National Grid substation (east of Alford).  It’s important to note that one of these options will fall away in early new year.  </a:t>
            </a:r>
          </a:p>
          <a:p>
            <a:endParaRPr lang="en-US" sz="2000" b="0" i="0">
              <a:effectLst/>
              <a:latin typeface="Arial" panose="020B0604020202020204" pitchFamily="34" charset="0"/>
            </a:endParaRPr>
          </a:p>
          <a:p>
            <a:r>
              <a:rPr lang="en-US" sz="1400" b="0" i="0">
                <a:effectLst/>
                <a:latin typeface="Arial" panose="020B0604020202020204" pitchFamily="34" charset="0"/>
              </a:rPr>
              <a:t>The OTNR Report published in July earlier this year laid out clearly that the option for Outer Dowsing to connect at Lincolnshire Node </a:t>
            </a:r>
            <a:r>
              <a:rPr lang="en-US" sz="2000" b="0" i="0">
                <a:solidFill>
                  <a:schemeClr val="tx2"/>
                </a:solidFill>
                <a:effectLst/>
                <a:latin typeface="+mj-lt"/>
                <a:cs typeface="Calibri" panose="020F0502020204030204" pitchFamily="34" charset="0"/>
              </a:rPr>
              <a:t>would be d</a:t>
            </a:r>
            <a:r>
              <a:rPr lang="en-US" sz="2000">
                <a:solidFill>
                  <a:schemeClr val="tx2"/>
                </a:solidFill>
                <a:latin typeface="+mj-lt"/>
                <a:cs typeface="Calibri" panose="020F0502020204030204" pitchFamily="34" charset="0"/>
              </a:rPr>
              <a:t>ependent on construction and commissioning of new 400kV overhead lines by National Grid and a new National Grid substation.  The development, consenting and construction for any new overhead lines to enable the connection at Lincolnshire Node would be wholly the responsibility for National Grid – plans for this overhead line reinforcement scheme has been around for a number of years before Outer Dowsing was conceived. As a Nationally Significant Infrastructure Project in its own right, a</a:t>
            </a:r>
            <a:r>
              <a:rPr lang="en-GB" sz="2000" i="1" err="1">
                <a:effectLst/>
                <a:latin typeface="Calibri" panose="020F0502020204030204" pitchFamily="34" charset="0"/>
                <a:ea typeface="Calibri" panose="020F0502020204030204" pitchFamily="34" charset="0"/>
              </a:rPr>
              <a:t>ny</a:t>
            </a:r>
            <a:r>
              <a:rPr lang="en-GB" sz="2000" i="1">
                <a:effectLst/>
                <a:latin typeface="Calibri" panose="020F0502020204030204" pitchFamily="34" charset="0"/>
                <a:ea typeface="Calibri" panose="020F0502020204030204" pitchFamily="34" charset="0"/>
              </a:rPr>
              <a:t> network reinforcement proposals that NGET bring forward would require separate DCO consent and National Grid would be responsible for public consultation and EIA scoping for those.</a:t>
            </a:r>
          </a:p>
          <a:p>
            <a:endParaRPr lang="en-US" sz="2000">
              <a:solidFill>
                <a:schemeClr val="tx2"/>
              </a:solidFill>
              <a:latin typeface="+mj-lt"/>
              <a:cs typeface="Calibri" panose="020F0502020204030204" pitchFamily="34" charset="0"/>
            </a:endParaRPr>
          </a:p>
          <a:p>
            <a:r>
              <a:rPr lang="en-US" sz="2000">
                <a:solidFill>
                  <a:schemeClr val="tx2"/>
                </a:solidFill>
                <a:latin typeface="+mj-lt"/>
                <a:cs typeface="Calibri" panose="020F0502020204030204" pitchFamily="34" charset="0"/>
              </a:rPr>
              <a:t>The option to connect at Weston Marsh would connect to existing 400kV overhead lines running north of Spalding and could potentially enable an earlier connection date compared to Lincolnshire Node.</a:t>
            </a:r>
          </a:p>
          <a:p>
            <a:endParaRPr lang="en-GB" sz="1400"/>
          </a:p>
          <a:p>
            <a:r>
              <a:rPr lang="en-GB" sz="1400"/>
              <a:t>Some terminology:</a:t>
            </a:r>
          </a:p>
          <a:p>
            <a:endParaRPr lang="en-GB" sz="1400"/>
          </a:p>
          <a:p>
            <a:r>
              <a:rPr lang="en-US" sz="2000" b="1" i="0">
                <a:effectLst/>
                <a:latin typeface="Arial" panose="020B0604020202020204" pitchFamily="34" charset="0"/>
              </a:rPr>
              <a:t>Landfall Search Zone: </a:t>
            </a:r>
            <a:r>
              <a:rPr lang="en-US" sz="2000" b="0" i="0">
                <a:effectLst/>
                <a:latin typeface="Arial" panose="020B0604020202020204" pitchFamily="34" charset="0"/>
              </a:rPr>
              <a:t>The landfall search zone has been selected through environmental and technical assessments. There is only one landfall search zone as this has been assessed as the optimum search zone for both connection options. </a:t>
            </a:r>
          </a:p>
          <a:p>
            <a:endParaRPr lang="en-US" sz="2000" b="0" i="0">
              <a:effectLst/>
              <a:latin typeface="Arial" panose="020B0604020202020204" pitchFamily="34" charset="0"/>
            </a:endParaRPr>
          </a:p>
          <a:p>
            <a:r>
              <a:rPr lang="en-US" sz="2000" b="1" i="0">
                <a:effectLst/>
                <a:latin typeface="Arial" panose="020B0604020202020204" pitchFamily="34" charset="0"/>
              </a:rPr>
              <a:t>Onshore Cables Search Zone: </a:t>
            </a:r>
            <a:r>
              <a:rPr lang="en-US" sz="2000" b="0" i="0">
                <a:effectLst/>
                <a:latin typeface="Arial" panose="020B0604020202020204" pitchFamily="34" charset="0"/>
              </a:rPr>
              <a:t>Using the same environmental and technical appraisal approach, we assessed a wide study area presented in our Scoping Report in July 2022 and are presenting the onshore cable search zone and onshore substation search zones in order to seek your feedback to help shape our proposals.</a:t>
            </a:r>
          </a:p>
          <a:p>
            <a:endParaRPr lang="en-US" sz="2000" b="0" i="0">
              <a:effectLst/>
              <a:latin typeface="Arial" panose="020B0604020202020204" pitchFamily="34" charset="0"/>
            </a:endParaRPr>
          </a:p>
          <a:p>
            <a:r>
              <a:rPr lang="en-US" sz="2000" b="1" i="0">
                <a:effectLst/>
                <a:latin typeface="Arial" panose="020B0604020202020204" pitchFamily="34" charset="0"/>
              </a:rPr>
              <a:t>Onshore Substations Search Zones: </a:t>
            </a:r>
            <a:r>
              <a:rPr lang="en-US" sz="2000" b="0" i="0">
                <a:effectLst/>
                <a:latin typeface="Arial" panose="020B0604020202020204" pitchFamily="34" charset="0"/>
              </a:rPr>
              <a:t>Until we have secured a final grid connection, we currently have two search zones for our new onshore substation (Lincolnshire Node and Weston Marsh). Only one of these zones, along with the accompanying onshore cable route search zone will be progressed once a final connection point is adopted, with a decision from National Grid anticipated to be early next year. The substation site is anticipated to have a maximum footprint of 9.2 hectares for the operational substation footprint and 18 hectares for the total land take including mitigation and drainage.  We will bring forward more detailed design and location plans for a substation when National Grid have concluded their appraisal to determine our connection point early next year, but at this stage we are seeking feedback on the substation search zones identified in this plan identified with double cross hatching.</a:t>
            </a:r>
          </a:p>
          <a:p>
            <a:endParaRPr lang="en-US" sz="2000" b="0" i="0">
              <a:effectLst/>
              <a:latin typeface="Arial" panose="020B0604020202020204" pitchFamily="34" charset="0"/>
            </a:endParaRPr>
          </a:p>
          <a:p>
            <a:r>
              <a:rPr lang="en-US" sz="2000" b="1" i="0">
                <a:effectLst/>
                <a:latin typeface="Arial" panose="020B0604020202020204" pitchFamily="34" charset="0"/>
              </a:rPr>
              <a:t>Onshore Cable Corridor: </a:t>
            </a:r>
            <a:r>
              <a:rPr lang="en-US" sz="2000" b="0" i="0">
                <a:effectLst/>
                <a:latin typeface="Arial" panose="020B0604020202020204" pitchFamily="34" charset="0"/>
              </a:rPr>
              <a:t>The cable corridor is a refined area of search (c. 300m wide) in which the route of the onshore cables are currently proposed to be located. During construction this route will have a typical 80m construction working width. Following further survey work, environmental and technical assessments, and feedback from the local community and stakeholders, the optimum cable route will be adopted for the DCO Application. On completion this will be reduced to a 60m underground permanent easement.</a:t>
            </a:r>
          </a:p>
          <a:p>
            <a:endParaRPr lang="en-US" sz="2000"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4770552-B1CE-493D-809B-126BC8F02CFD}" type="slidenum">
              <a:rPr lang="en-GB" smtClean="0"/>
              <a:t>7</a:t>
            </a:fld>
            <a:endParaRPr lang="en-GB"/>
          </a:p>
        </p:txBody>
      </p:sp>
    </p:spTree>
    <p:extLst>
      <p:ext uri="{BB962C8B-B14F-4D97-AF65-F5344CB8AC3E}">
        <p14:creationId xmlns:p14="http://schemas.microsoft.com/office/powerpoint/2010/main" val="351054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listening today.</a:t>
            </a:r>
          </a:p>
          <a:p>
            <a:endParaRPr lang="en-US"/>
          </a:p>
          <a:p>
            <a:r>
              <a:rPr lang="en-GB" sz="1200" b="1">
                <a:solidFill>
                  <a:srgbClr val="043D4B"/>
                </a:solidFill>
                <a:latin typeface="Century Gothic" panose="020B0502020202020204" pitchFamily="34" charset="0"/>
              </a:rPr>
              <a:t>We will now try to answer some of your questions. If you haven’t already, please write your question down in the webinar “chat” area. </a:t>
            </a:r>
          </a:p>
          <a:p>
            <a:endParaRPr lang="en-GB" sz="1200">
              <a:solidFill>
                <a:srgbClr val="043D4B"/>
              </a:solidFill>
              <a:latin typeface="Century Gothic" panose="020B0502020202020204" pitchFamily="34" charset="0"/>
            </a:endParaRPr>
          </a:p>
          <a:p>
            <a:r>
              <a:rPr lang="en-GB" sz="1200">
                <a:solidFill>
                  <a:srgbClr val="043D4B"/>
                </a:solidFill>
                <a:latin typeface="Century Gothic" panose="020B0502020202020204" pitchFamily="34" charset="0"/>
              </a:rPr>
              <a:t>If we don’t get a chance to answer your question today, please submit your question to:</a:t>
            </a:r>
          </a:p>
          <a:p>
            <a:endParaRPr lang="en-GB" sz="1200">
              <a:solidFill>
                <a:srgbClr val="043D4B"/>
              </a:solidFill>
              <a:latin typeface="Century Gothic" panose="020B0502020202020204" pitchFamily="34" charset="0"/>
            </a:endParaRPr>
          </a:p>
          <a:p>
            <a:r>
              <a:rPr lang="en-GB" sz="2000" b="1">
                <a:solidFill>
                  <a:srgbClr val="517BA2"/>
                </a:solidFill>
                <a:latin typeface="Century Gothic" panose="020B0502020202020204" pitchFamily="34" charset="0"/>
                <a:hlinkClick r:id="rId3">
                  <a:extLst>
                    <a:ext uri="{A12FA001-AC4F-418D-AE19-62706E023703}">
                      <ahyp:hlinkClr xmlns:ahyp="http://schemas.microsoft.com/office/drawing/2018/hyperlinkcolor" val="tx"/>
                    </a:ext>
                  </a:extLst>
                </a:hlinkClick>
              </a:rPr>
              <a:t>contact@outerdowsing.com</a:t>
            </a:r>
            <a:r>
              <a:rPr lang="en-GB" sz="2000" b="1">
                <a:solidFill>
                  <a:srgbClr val="517BA2"/>
                </a:solidFill>
                <a:latin typeface="Century Gothic" panose="020B0502020202020204" pitchFamily="34" charset="0"/>
              </a:rPr>
              <a:t> </a:t>
            </a:r>
          </a:p>
          <a:p>
            <a:endParaRPr lang="en-GB" sz="2000" b="1">
              <a:solidFill>
                <a:srgbClr val="59A1AD"/>
              </a:solidFill>
              <a:latin typeface="Century Gothic" panose="020B0502020202020204" pitchFamily="34" charset="0"/>
            </a:endParaRPr>
          </a:p>
          <a:p>
            <a:r>
              <a:rPr lang="en-GB" sz="1200">
                <a:solidFill>
                  <a:srgbClr val="043D4B"/>
                </a:solidFill>
                <a:latin typeface="Century Gothic" panose="020B0502020202020204" pitchFamily="34" charset="0"/>
              </a:rPr>
              <a:t>..and we will contact you directly</a:t>
            </a:r>
            <a:endParaRPr lang="en-GB" sz="1100">
              <a:solidFill>
                <a:srgbClr val="043D4B"/>
              </a:solidFill>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34770552-B1CE-493D-809B-126BC8F02CFD}" type="slidenum">
              <a:rPr lang="en-GB" smtClean="0"/>
              <a:t>10</a:t>
            </a:fld>
            <a:endParaRPr lang="en-GB"/>
          </a:p>
        </p:txBody>
      </p:sp>
    </p:spTree>
    <p:extLst>
      <p:ext uri="{BB962C8B-B14F-4D97-AF65-F5344CB8AC3E}">
        <p14:creationId xmlns:p14="http://schemas.microsoft.com/office/powerpoint/2010/main" val="176782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096F-C36B-4F38-8A03-C1789CB66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0B9383-5FB4-4F80-9CA4-25072118A1CA}"/>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5C27811-A3C1-4896-969E-655E584B1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9C5C2-DDD9-4A16-856B-39D143FB28E9}"/>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6" name="Footer Placeholder 5">
            <a:extLst>
              <a:ext uri="{FF2B5EF4-FFF2-40B4-BE49-F238E27FC236}">
                <a16:creationId xmlns:a16="http://schemas.microsoft.com/office/drawing/2014/main" id="{CAC9B73D-5CBF-4E22-8FEE-C08C48B552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8424C9-0747-4122-982E-1589FE3F1E2A}"/>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7433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2B3F-78E5-48A7-8B65-A2AD7701F5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7DF7CA-6259-4DD1-AE92-13CB52B75D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9DA97-01AE-4F10-8FA3-97C1BA6ACCDA}"/>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0C9C4F04-66D4-4934-A2A6-6B0ACEBD21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EB3798-5E94-4CEF-A372-080CFD5F9C0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26100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269951-01DA-4197-AE25-FCF9AF3AAE5B}"/>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BB50C-DC12-4936-AED4-87B77B6B7678}"/>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BCDAF6-30B2-403B-94A6-CE78DEE1B41E}"/>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7E5F7098-BA1B-40A5-9640-485FB3958D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78B90-A234-42AE-84CB-BDB6E0405839}"/>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50762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D589B-F6E2-1549-A4FA-4B3E5F8A3F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1804" y="6214094"/>
            <a:ext cx="1301610" cy="377363"/>
          </a:xfrm>
          <a:prstGeom prst="rect">
            <a:avLst/>
          </a:prstGeom>
        </p:spPr>
      </p:pic>
      <p:sp>
        <p:nvSpPr>
          <p:cNvPr id="15" name="Holder 2">
            <a:extLst>
              <a:ext uri="{FF2B5EF4-FFF2-40B4-BE49-F238E27FC236}">
                <a16:creationId xmlns:a16="http://schemas.microsoft.com/office/drawing/2014/main" id="{E6826112-359D-8A46-88D8-5A22CF30F8A8}"/>
              </a:ext>
            </a:extLst>
          </p:cNvPr>
          <p:cNvSpPr>
            <a:spLocks noGrp="1"/>
          </p:cNvSpPr>
          <p:nvPr>
            <p:ph type="title"/>
          </p:nvPr>
        </p:nvSpPr>
        <p:spPr>
          <a:xfrm>
            <a:off x="532219" y="395685"/>
            <a:ext cx="11127561" cy="447927"/>
          </a:xfrm>
        </p:spPr>
        <p:txBody>
          <a:bodyPr lIns="0" tIns="0" rIns="0" bIns="0"/>
          <a:lstStyle>
            <a:lvl1pPr>
              <a:defRPr sz="2911" b="1" i="0">
                <a:solidFill>
                  <a:srgbClr val="043947"/>
                </a:solidFill>
                <a:latin typeface="Arial" panose="020B0604020202020204" pitchFamily="34" charset="0"/>
                <a:cs typeface="Arial" panose="020B0604020202020204" pitchFamily="34" charset="0"/>
              </a:defRPr>
            </a:lvl1pPr>
          </a:lstStyle>
          <a:p>
            <a:r>
              <a:rPr lang="en-GB"/>
              <a:t>Click to edit Master title style</a:t>
            </a:r>
            <a:endParaRPr/>
          </a:p>
        </p:txBody>
      </p:sp>
      <p:sp>
        <p:nvSpPr>
          <p:cNvPr id="16" name="Holder 3">
            <a:extLst>
              <a:ext uri="{FF2B5EF4-FFF2-40B4-BE49-F238E27FC236}">
                <a16:creationId xmlns:a16="http://schemas.microsoft.com/office/drawing/2014/main" id="{D7B3ECA8-A4DA-7944-9296-17E977AA4A81}"/>
              </a:ext>
            </a:extLst>
          </p:cNvPr>
          <p:cNvSpPr>
            <a:spLocks noGrp="1"/>
          </p:cNvSpPr>
          <p:nvPr>
            <p:ph type="subTitle" idx="4"/>
          </p:nvPr>
        </p:nvSpPr>
        <p:spPr>
          <a:xfrm>
            <a:off x="532220" y="1118617"/>
            <a:ext cx="8534400" cy="387798"/>
          </a:xfrm>
          <a:prstGeom prst="rect">
            <a:avLst/>
          </a:prstGeom>
        </p:spPr>
        <p:txBody>
          <a:bodyPr wrap="square" lIns="0" tIns="0" rIns="0" bIns="0">
            <a:spAutoFit/>
          </a:bodyPr>
          <a:lstStyle>
            <a:lvl1pPr>
              <a:defRPr>
                <a:solidFill>
                  <a:srgbClr val="043947"/>
                </a:solidFill>
                <a:latin typeface="Arial" panose="020B0604020202020204" pitchFamily="34" charset="0"/>
                <a:cs typeface="Arial" panose="020B0604020202020204" pitchFamily="34" charset="0"/>
              </a:defRPr>
            </a:lvl1pPr>
          </a:lstStyle>
          <a:p>
            <a:r>
              <a:rPr lang="en-GB"/>
              <a:t>Click to edit Master subtitle style</a:t>
            </a:r>
            <a:endParaRPr/>
          </a:p>
        </p:txBody>
      </p:sp>
      <p:sp>
        <p:nvSpPr>
          <p:cNvPr id="18" name="object 36">
            <a:extLst>
              <a:ext uri="{FF2B5EF4-FFF2-40B4-BE49-F238E27FC236}">
                <a16:creationId xmlns:a16="http://schemas.microsoft.com/office/drawing/2014/main" id="{1332D07F-678E-5949-98F4-0D2173E5A5A9}"/>
              </a:ext>
            </a:extLst>
          </p:cNvPr>
          <p:cNvSpPr/>
          <p:nvPr/>
        </p:nvSpPr>
        <p:spPr>
          <a:xfrm>
            <a:off x="9086846" y="7"/>
            <a:ext cx="3105378" cy="3277285"/>
          </a:xfrm>
          <a:custGeom>
            <a:avLst/>
            <a:gdLst/>
            <a:ahLst/>
            <a:cxnLst/>
            <a:rect l="l" t="t" r="r" b="b"/>
            <a:pathLst>
              <a:path w="5120640" h="5404485">
                <a:moveTo>
                  <a:pt x="3029483" y="0"/>
                </a:moveTo>
                <a:lnTo>
                  <a:pt x="1549057" y="0"/>
                </a:lnTo>
                <a:lnTo>
                  <a:pt x="1497469" y="38442"/>
                </a:lnTo>
                <a:lnTo>
                  <a:pt x="1456067" y="69710"/>
                </a:lnTo>
                <a:lnTo>
                  <a:pt x="1414767" y="101282"/>
                </a:lnTo>
                <a:lnTo>
                  <a:pt x="1373555" y="133146"/>
                </a:lnTo>
                <a:lnTo>
                  <a:pt x="1332433" y="165315"/>
                </a:lnTo>
                <a:lnTo>
                  <a:pt x="1291412" y="197764"/>
                </a:lnTo>
                <a:lnTo>
                  <a:pt x="1250467" y="230517"/>
                </a:lnTo>
                <a:lnTo>
                  <a:pt x="1209636" y="263563"/>
                </a:lnTo>
                <a:lnTo>
                  <a:pt x="1168882" y="296900"/>
                </a:lnTo>
                <a:lnTo>
                  <a:pt x="1129842" y="329209"/>
                </a:lnTo>
                <a:lnTo>
                  <a:pt x="1090930" y="361721"/>
                </a:lnTo>
                <a:lnTo>
                  <a:pt x="1052182" y="394462"/>
                </a:lnTo>
                <a:lnTo>
                  <a:pt x="1013574" y="427405"/>
                </a:lnTo>
                <a:lnTo>
                  <a:pt x="975118" y="460565"/>
                </a:lnTo>
                <a:lnTo>
                  <a:pt x="936828" y="493928"/>
                </a:lnTo>
                <a:lnTo>
                  <a:pt x="898690" y="527494"/>
                </a:lnTo>
                <a:lnTo>
                  <a:pt x="860704" y="561263"/>
                </a:lnTo>
                <a:lnTo>
                  <a:pt x="822883" y="595236"/>
                </a:lnTo>
                <a:lnTo>
                  <a:pt x="785228" y="629412"/>
                </a:lnTo>
                <a:lnTo>
                  <a:pt x="747737" y="663778"/>
                </a:lnTo>
                <a:lnTo>
                  <a:pt x="710412" y="698347"/>
                </a:lnTo>
                <a:lnTo>
                  <a:pt x="673252" y="733107"/>
                </a:lnTo>
                <a:lnTo>
                  <a:pt x="636270" y="768057"/>
                </a:lnTo>
                <a:lnTo>
                  <a:pt x="599465" y="803198"/>
                </a:lnTo>
                <a:lnTo>
                  <a:pt x="562838" y="838517"/>
                </a:lnTo>
                <a:lnTo>
                  <a:pt x="526376" y="874039"/>
                </a:lnTo>
                <a:lnTo>
                  <a:pt x="490105" y="909726"/>
                </a:lnTo>
                <a:lnTo>
                  <a:pt x="454012" y="945603"/>
                </a:lnTo>
                <a:lnTo>
                  <a:pt x="418109" y="981659"/>
                </a:lnTo>
                <a:lnTo>
                  <a:pt x="382384" y="1017892"/>
                </a:lnTo>
                <a:lnTo>
                  <a:pt x="346849" y="1054290"/>
                </a:lnTo>
                <a:lnTo>
                  <a:pt x="311505" y="1090866"/>
                </a:lnTo>
                <a:lnTo>
                  <a:pt x="276364" y="1127620"/>
                </a:lnTo>
                <a:lnTo>
                  <a:pt x="241401" y="1164539"/>
                </a:lnTo>
                <a:lnTo>
                  <a:pt x="206641" y="1201623"/>
                </a:lnTo>
                <a:lnTo>
                  <a:pt x="172085" y="1238872"/>
                </a:lnTo>
                <a:lnTo>
                  <a:pt x="137731" y="1276273"/>
                </a:lnTo>
                <a:lnTo>
                  <a:pt x="103581" y="1313853"/>
                </a:lnTo>
                <a:lnTo>
                  <a:pt x="69621" y="1351572"/>
                </a:lnTo>
                <a:lnTo>
                  <a:pt x="0" y="1430007"/>
                </a:lnTo>
                <a:lnTo>
                  <a:pt x="14122" y="1482305"/>
                </a:lnTo>
                <a:lnTo>
                  <a:pt x="27406" y="1530477"/>
                </a:lnTo>
                <a:lnTo>
                  <a:pt x="41122" y="1578597"/>
                </a:lnTo>
                <a:lnTo>
                  <a:pt x="55270" y="1626641"/>
                </a:lnTo>
                <a:lnTo>
                  <a:pt x="69850" y="1674583"/>
                </a:lnTo>
                <a:lnTo>
                  <a:pt x="84848" y="1722424"/>
                </a:lnTo>
                <a:lnTo>
                  <a:pt x="100253" y="1770151"/>
                </a:lnTo>
                <a:lnTo>
                  <a:pt x="116078" y="1817751"/>
                </a:lnTo>
                <a:lnTo>
                  <a:pt x="132308" y="1865198"/>
                </a:lnTo>
                <a:lnTo>
                  <a:pt x="148945" y="1912480"/>
                </a:lnTo>
                <a:lnTo>
                  <a:pt x="165976" y="1959597"/>
                </a:lnTo>
                <a:lnTo>
                  <a:pt x="183388" y="2006511"/>
                </a:lnTo>
                <a:lnTo>
                  <a:pt x="201193" y="2053234"/>
                </a:lnTo>
                <a:lnTo>
                  <a:pt x="219379" y="2099729"/>
                </a:lnTo>
                <a:lnTo>
                  <a:pt x="237947" y="2146008"/>
                </a:lnTo>
                <a:lnTo>
                  <a:pt x="301637" y="2302713"/>
                </a:lnTo>
                <a:lnTo>
                  <a:pt x="437629" y="2136457"/>
                </a:lnTo>
                <a:lnTo>
                  <a:pt x="468172" y="2099678"/>
                </a:lnTo>
                <a:lnTo>
                  <a:pt x="500341" y="2061438"/>
                </a:lnTo>
                <a:lnTo>
                  <a:pt x="534111" y="2021789"/>
                </a:lnTo>
                <a:lnTo>
                  <a:pt x="569468" y="1980806"/>
                </a:lnTo>
                <a:lnTo>
                  <a:pt x="616585" y="1927009"/>
                </a:lnTo>
                <a:lnTo>
                  <a:pt x="667372" y="1870011"/>
                </a:lnTo>
                <a:lnTo>
                  <a:pt x="721766" y="1810004"/>
                </a:lnTo>
                <a:lnTo>
                  <a:pt x="779741" y="1747227"/>
                </a:lnTo>
                <a:lnTo>
                  <a:pt x="810044" y="1714868"/>
                </a:lnTo>
                <a:lnTo>
                  <a:pt x="841209" y="1681899"/>
                </a:lnTo>
                <a:lnTo>
                  <a:pt x="873252" y="1648345"/>
                </a:lnTo>
                <a:lnTo>
                  <a:pt x="906132" y="1614233"/>
                </a:lnTo>
                <a:lnTo>
                  <a:pt x="939876" y="1579587"/>
                </a:lnTo>
                <a:lnTo>
                  <a:pt x="974458" y="1544447"/>
                </a:lnTo>
                <a:lnTo>
                  <a:pt x="1009878" y="1508823"/>
                </a:lnTo>
                <a:lnTo>
                  <a:pt x="1046124" y="1472755"/>
                </a:lnTo>
                <a:lnTo>
                  <a:pt x="1083183" y="1436268"/>
                </a:lnTo>
                <a:lnTo>
                  <a:pt x="1121067" y="1399387"/>
                </a:lnTo>
                <a:lnTo>
                  <a:pt x="1159751" y="1362151"/>
                </a:lnTo>
                <a:lnTo>
                  <a:pt x="1199235" y="1324571"/>
                </a:lnTo>
                <a:lnTo>
                  <a:pt x="1239520" y="1286687"/>
                </a:lnTo>
                <a:lnTo>
                  <a:pt x="1280579" y="1248511"/>
                </a:lnTo>
                <a:lnTo>
                  <a:pt x="1322425" y="1210081"/>
                </a:lnTo>
                <a:lnTo>
                  <a:pt x="1365046" y="1171435"/>
                </a:lnTo>
                <a:lnTo>
                  <a:pt x="1408430" y="1132573"/>
                </a:lnTo>
                <a:lnTo>
                  <a:pt x="1452562" y="1093546"/>
                </a:lnTo>
                <a:lnTo>
                  <a:pt x="1497457" y="1054379"/>
                </a:lnTo>
                <a:lnTo>
                  <a:pt x="1543088" y="1015085"/>
                </a:lnTo>
                <a:lnTo>
                  <a:pt x="1589468" y="975715"/>
                </a:lnTo>
                <a:lnTo>
                  <a:pt x="1636560" y="936269"/>
                </a:lnTo>
                <a:lnTo>
                  <a:pt x="1684388" y="896797"/>
                </a:lnTo>
                <a:lnTo>
                  <a:pt x="1726031" y="862876"/>
                </a:lnTo>
                <a:lnTo>
                  <a:pt x="1767763" y="829297"/>
                </a:lnTo>
                <a:lnTo>
                  <a:pt x="1809597" y="796074"/>
                </a:lnTo>
                <a:lnTo>
                  <a:pt x="1851533" y="763181"/>
                </a:lnTo>
                <a:lnTo>
                  <a:pt x="1893557" y="730631"/>
                </a:lnTo>
                <a:lnTo>
                  <a:pt x="1935670" y="698423"/>
                </a:lnTo>
                <a:lnTo>
                  <a:pt x="1977872" y="666559"/>
                </a:lnTo>
                <a:lnTo>
                  <a:pt x="2020176" y="635038"/>
                </a:lnTo>
                <a:lnTo>
                  <a:pt x="2062556" y="603872"/>
                </a:lnTo>
                <a:lnTo>
                  <a:pt x="2105037" y="573049"/>
                </a:lnTo>
                <a:lnTo>
                  <a:pt x="2147595" y="542582"/>
                </a:lnTo>
                <a:lnTo>
                  <a:pt x="2190242" y="512457"/>
                </a:lnTo>
                <a:lnTo>
                  <a:pt x="2232964" y="482688"/>
                </a:lnTo>
                <a:lnTo>
                  <a:pt x="2275776" y="453263"/>
                </a:lnTo>
                <a:lnTo>
                  <a:pt x="2318664" y="424192"/>
                </a:lnTo>
                <a:lnTo>
                  <a:pt x="2361628" y="395478"/>
                </a:lnTo>
                <a:lnTo>
                  <a:pt x="2404668" y="367118"/>
                </a:lnTo>
                <a:lnTo>
                  <a:pt x="2447785" y="339115"/>
                </a:lnTo>
                <a:lnTo>
                  <a:pt x="2490978" y="311467"/>
                </a:lnTo>
                <a:lnTo>
                  <a:pt x="2534234" y="284175"/>
                </a:lnTo>
                <a:lnTo>
                  <a:pt x="2577566" y="257238"/>
                </a:lnTo>
                <a:lnTo>
                  <a:pt x="2620962" y="230670"/>
                </a:lnTo>
                <a:lnTo>
                  <a:pt x="2664434" y="204457"/>
                </a:lnTo>
                <a:lnTo>
                  <a:pt x="2707970" y="178600"/>
                </a:lnTo>
                <a:lnTo>
                  <a:pt x="2751569" y="153111"/>
                </a:lnTo>
                <a:lnTo>
                  <a:pt x="2795232" y="127990"/>
                </a:lnTo>
                <a:lnTo>
                  <a:pt x="2838958" y="103225"/>
                </a:lnTo>
                <a:lnTo>
                  <a:pt x="2882747" y="78828"/>
                </a:lnTo>
                <a:lnTo>
                  <a:pt x="2926588" y="54800"/>
                </a:lnTo>
                <a:lnTo>
                  <a:pt x="2970492" y="31127"/>
                </a:lnTo>
                <a:lnTo>
                  <a:pt x="3029483" y="0"/>
                </a:lnTo>
                <a:close/>
              </a:path>
              <a:path w="5120640" h="5404485">
                <a:moveTo>
                  <a:pt x="5120259" y="1450200"/>
                </a:moveTo>
                <a:lnTo>
                  <a:pt x="5042763" y="1421079"/>
                </a:lnTo>
                <a:lnTo>
                  <a:pt x="4997767" y="1401864"/>
                </a:lnTo>
                <a:lnTo>
                  <a:pt x="4953520" y="1381277"/>
                </a:lnTo>
                <a:lnTo>
                  <a:pt x="4910023" y="1359382"/>
                </a:lnTo>
                <a:lnTo>
                  <a:pt x="4867326" y="1336179"/>
                </a:lnTo>
                <a:lnTo>
                  <a:pt x="4825441" y="1311694"/>
                </a:lnTo>
                <a:lnTo>
                  <a:pt x="4784395" y="1285976"/>
                </a:lnTo>
                <a:lnTo>
                  <a:pt x="4744224" y="1259027"/>
                </a:lnTo>
                <a:lnTo>
                  <a:pt x="4704931" y="1230884"/>
                </a:lnTo>
                <a:lnTo>
                  <a:pt x="4666564" y="1201572"/>
                </a:lnTo>
                <a:lnTo>
                  <a:pt x="4629150" y="1171117"/>
                </a:lnTo>
                <a:lnTo>
                  <a:pt x="4592701" y="1139545"/>
                </a:lnTo>
                <a:lnTo>
                  <a:pt x="4557242" y="1106868"/>
                </a:lnTo>
                <a:lnTo>
                  <a:pt x="4522800" y="1073137"/>
                </a:lnTo>
                <a:lnTo>
                  <a:pt x="4489412" y="1038364"/>
                </a:lnTo>
                <a:lnTo>
                  <a:pt x="4457103" y="1002588"/>
                </a:lnTo>
                <a:lnTo>
                  <a:pt x="4425886" y="965809"/>
                </a:lnTo>
                <a:lnTo>
                  <a:pt x="4395800" y="928077"/>
                </a:lnTo>
                <a:lnTo>
                  <a:pt x="4366857" y="889406"/>
                </a:lnTo>
                <a:lnTo>
                  <a:pt x="4339107" y="849833"/>
                </a:lnTo>
                <a:lnTo>
                  <a:pt x="4312539" y="809371"/>
                </a:lnTo>
                <a:lnTo>
                  <a:pt x="4287215" y="768045"/>
                </a:lnTo>
                <a:lnTo>
                  <a:pt x="4268279" y="734910"/>
                </a:lnTo>
                <a:lnTo>
                  <a:pt x="4245318" y="692340"/>
                </a:lnTo>
                <a:lnTo>
                  <a:pt x="4208919" y="617905"/>
                </a:lnTo>
                <a:lnTo>
                  <a:pt x="4188993" y="572096"/>
                </a:lnTo>
                <a:lnTo>
                  <a:pt x="4170502" y="525551"/>
                </a:lnTo>
                <a:lnTo>
                  <a:pt x="4153471" y="478294"/>
                </a:lnTo>
                <a:lnTo>
                  <a:pt x="4137914" y="430352"/>
                </a:lnTo>
                <a:lnTo>
                  <a:pt x="4123880" y="381749"/>
                </a:lnTo>
                <a:lnTo>
                  <a:pt x="4111383" y="332498"/>
                </a:lnTo>
                <a:lnTo>
                  <a:pt x="4100461" y="282651"/>
                </a:lnTo>
                <a:lnTo>
                  <a:pt x="4091152" y="232232"/>
                </a:lnTo>
                <a:lnTo>
                  <a:pt x="4083456" y="181254"/>
                </a:lnTo>
                <a:lnTo>
                  <a:pt x="4077424" y="129743"/>
                </a:lnTo>
                <a:lnTo>
                  <a:pt x="4073080" y="77736"/>
                </a:lnTo>
                <a:lnTo>
                  <a:pt x="4070451" y="25260"/>
                </a:lnTo>
                <a:lnTo>
                  <a:pt x="4070032" y="0"/>
                </a:lnTo>
                <a:lnTo>
                  <a:pt x="3797389" y="0"/>
                </a:lnTo>
                <a:lnTo>
                  <a:pt x="3759200" y="62153"/>
                </a:lnTo>
                <a:lnTo>
                  <a:pt x="3733114" y="105575"/>
                </a:lnTo>
                <a:lnTo>
                  <a:pt x="3707320" y="149275"/>
                </a:lnTo>
                <a:lnTo>
                  <a:pt x="3681831" y="193230"/>
                </a:lnTo>
                <a:lnTo>
                  <a:pt x="3656634" y="237439"/>
                </a:lnTo>
                <a:lnTo>
                  <a:pt x="3631755" y="281914"/>
                </a:lnTo>
                <a:lnTo>
                  <a:pt x="3607168" y="326631"/>
                </a:lnTo>
                <a:lnTo>
                  <a:pt x="3582886" y="371614"/>
                </a:lnTo>
                <a:lnTo>
                  <a:pt x="3558908" y="416839"/>
                </a:lnTo>
                <a:lnTo>
                  <a:pt x="3535235" y="462305"/>
                </a:lnTo>
                <a:lnTo>
                  <a:pt x="3511880" y="508025"/>
                </a:lnTo>
                <a:lnTo>
                  <a:pt x="3488829" y="553974"/>
                </a:lnTo>
                <a:lnTo>
                  <a:pt x="3466084" y="600176"/>
                </a:lnTo>
                <a:lnTo>
                  <a:pt x="3443655" y="646607"/>
                </a:lnTo>
                <a:lnTo>
                  <a:pt x="3421545" y="693267"/>
                </a:lnTo>
                <a:lnTo>
                  <a:pt x="3399752" y="740156"/>
                </a:lnTo>
                <a:lnTo>
                  <a:pt x="3378263" y="787273"/>
                </a:lnTo>
                <a:lnTo>
                  <a:pt x="3357105" y="834618"/>
                </a:lnTo>
                <a:lnTo>
                  <a:pt x="3336264" y="882192"/>
                </a:lnTo>
                <a:lnTo>
                  <a:pt x="3315703" y="930071"/>
                </a:lnTo>
                <a:lnTo>
                  <a:pt x="3295535" y="977988"/>
                </a:lnTo>
                <a:lnTo>
                  <a:pt x="3275660" y="1026210"/>
                </a:lnTo>
                <a:lnTo>
                  <a:pt x="3256115" y="1074635"/>
                </a:lnTo>
                <a:lnTo>
                  <a:pt x="3236887" y="1123276"/>
                </a:lnTo>
                <a:lnTo>
                  <a:pt x="3218002" y="1172121"/>
                </a:lnTo>
                <a:lnTo>
                  <a:pt x="3200958" y="1217117"/>
                </a:lnTo>
                <a:lnTo>
                  <a:pt x="3184182" y="1262303"/>
                </a:lnTo>
                <a:lnTo>
                  <a:pt x="3167672" y="1307693"/>
                </a:lnTo>
                <a:lnTo>
                  <a:pt x="3151416" y="1353273"/>
                </a:lnTo>
                <a:lnTo>
                  <a:pt x="3135426" y="1399044"/>
                </a:lnTo>
                <a:lnTo>
                  <a:pt x="3119704" y="1445006"/>
                </a:lnTo>
                <a:lnTo>
                  <a:pt x="3104248" y="1491157"/>
                </a:lnTo>
                <a:lnTo>
                  <a:pt x="3089046" y="1537500"/>
                </a:lnTo>
                <a:lnTo>
                  <a:pt x="3074111" y="1584032"/>
                </a:lnTo>
                <a:lnTo>
                  <a:pt x="3059430" y="1630756"/>
                </a:lnTo>
                <a:lnTo>
                  <a:pt x="3045028" y="1677657"/>
                </a:lnTo>
                <a:lnTo>
                  <a:pt x="3030880" y="1724736"/>
                </a:lnTo>
                <a:lnTo>
                  <a:pt x="3017012" y="1772005"/>
                </a:lnTo>
                <a:lnTo>
                  <a:pt x="3003397" y="1819452"/>
                </a:lnTo>
                <a:lnTo>
                  <a:pt x="2990050" y="1867077"/>
                </a:lnTo>
                <a:lnTo>
                  <a:pt x="2976969" y="1914880"/>
                </a:lnTo>
                <a:lnTo>
                  <a:pt x="2964154" y="1962861"/>
                </a:lnTo>
                <a:lnTo>
                  <a:pt x="2951607" y="2011019"/>
                </a:lnTo>
                <a:lnTo>
                  <a:pt x="2939326" y="2059355"/>
                </a:lnTo>
                <a:lnTo>
                  <a:pt x="2927312" y="2107857"/>
                </a:lnTo>
                <a:lnTo>
                  <a:pt x="2915564" y="2156523"/>
                </a:lnTo>
                <a:lnTo>
                  <a:pt x="2904083" y="2205367"/>
                </a:lnTo>
                <a:lnTo>
                  <a:pt x="2892869" y="2254389"/>
                </a:lnTo>
                <a:lnTo>
                  <a:pt x="2881922" y="2303564"/>
                </a:lnTo>
                <a:lnTo>
                  <a:pt x="2871254" y="2352903"/>
                </a:lnTo>
                <a:lnTo>
                  <a:pt x="2860852" y="2402421"/>
                </a:lnTo>
                <a:lnTo>
                  <a:pt x="2850718" y="2452090"/>
                </a:lnTo>
                <a:lnTo>
                  <a:pt x="2840850" y="2501925"/>
                </a:lnTo>
                <a:lnTo>
                  <a:pt x="2831261" y="2551912"/>
                </a:lnTo>
                <a:lnTo>
                  <a:pt x="2821927" y="2602065"/>
                </a:lnTo>
                <a:lnTo>
                  <a:pt x="2812872" y="2652369"/>
                </a:lnTo>
                <a:lnTo>
                  <a:pt x="2804096" y="2702839"/>
                </a:lnTo>
                <a:lnTo>
                  <a:pt x="2795587" y="2753461"/>
                </a:lnTo>
                <a:lnTo>
                  <a:pt x="2787345" y="2804236"/>
                </a:lnTo>
                <a:lnTo>
                  <a:pt x="2779382" y="2855163"/>
                </a:lnTo>
                <a:lnTo>
                  <a:pt x="2771686" y="2906230"/>
                </a:lnTo>
                <a:lnTo>
                  <a:pt x="2764231" y="2957639"/>
                </a:lnTo>
                <a:lnTo>
                  <a:pt x="2757005" y="3009658"/>
                </a:lnTo>
                <a:lnTo>
                  <a:pt x="2750235" y="3060344"/>
                </a:lnTo>
                <a:lnTo>
                  <a:pt x="2743631" y="3112008"/>
                </a:lnTo>
                <a:lnTo>
                  <a:pt x="2737307" y="3163824"/>
                </a:lnTo>
                <a:lnTo>
                  <a:pt x="2731249" y="3215767"/>
                </a:lnTo>
                <a:lnTo>
                  <a:pt x="2725470" y="3267862"/>
                </a:lnTo>
                <a:lnTo>
                  <a:pt x="2719971" y="3320084"/>
                </a:lnTo>
                <a:lnTo>
                  <a:pt x="2714739" y="3372459"/>
                </a:lnTo>
                <a:lnTo>
                  <a:pt x="2709964" y="3422904"/>
                </a:lnTo>
                <a:lnTo>
                  <a:pt x="2705443" y="3473399"/>
                </a:lnTo>
                <a:lnTo>
                  <a:pt x="2701188" y="3523945"/>
                </a:lnTo>
                <a:lnTo>
                  <a:pt x="2697175" y="3574529"/>
                </a:lnTo>
                <a:lnTo>
                  <a:pt x="2693428" y="3625164"/>
                </a:lnTo>
                <a:lnTo>
                  <a:pt x="2689936" y="3675824"/>
                </a:lnTo>
                <a:lnTo>
                  <a:pt x="2686710" y="3726535"/>
                </a:lnTo>
                <a:lnTo>
                  <a:pt x="2683726" y="3777272"/>
                </a:lnTo>
                <a:lnTo>
                  <a:pt x="2681008" y="3828034"/>
                </a:lnTo>
                <a:lnTo>
                  <a:pt x="2678544" y="3878821"/>
                </a:lnTo>
                <a:lnTo>
                  <a:pt x="2676334" y="3929634"/>
                </a:lnTo>
                <a:lnTo>
                  <a:pt x="2674378" y="3980472"/>
                </a:lnTo>
                <a:lnTo>
                  <a:pt x="2672677" y="4031323"/>
                </a:lnTo>
                <a:lnTo>
                  <a:pt x="2671241" y="4082186"/>
                </a:lnTo>
                <a:lnTo>
                  <a:pt x="2670060" y="4133075"/>
                </a:lnTo>
                <a:lnTo>
                  <a:pt x="2669108" y="4185767"/>
                </a:lnTo>
                <a:lnTo>
                  <a:pt x="2668473" y="4234853"/>
                </a:lnTo>
                <a:lnTo>
                  <a:pt x="2668054" y="4285742"/>
                </a:lnTo>
                <a:lnTo>
                  <a:pt x="2667901" y="4336643"/>
                </a:lnTo>
                <a:lnTo>
                  <a:pt x="2668041" y="4392003"/>
                </a:lnTo>
                <a:lnTo>
                  <a:pt x="2668371" y="4438421"/>
                </a:lnTo>
                <a:lnTo>
                  <a:pt x="2668994" y="4489666"/>
                </a:lnTo>
                <a:lnTo>
                  <a:pt x="2669857" y="4540161"/>
                </a:lnTo>
                <a:lnTo>
                  <a:pt x="2670987" y="4591012"/>
                </a:lnTo>
                <a:lnTo>
                  <a:pt x="2672384" y="4641850"/>
                </a:lnTo>
                <a:lnTo>
                  <a:pt x="2674035" y="4692662"/>
                </a:lnTo>
                <a:lnTo>
                  <a:pt x="2675940" y="4743450"/>
                </a:lnTo>
                <a:lnTo>
                  <a:pt x="2678099" y="4794212"/>
                </a:lnTo>
                <a:lnTo>
                  <a:pt x="2680512" y="4844948"/>
                </a:lnTo>
                <a:lnTo>
                  <a:pt x="2683192" y="4895647"/>
                </a:lnTo>
                <a:lnTo>
                  <a:pt x="2686126" y="4946307"/>
                </a:lnTo>
                <a:lnTo>
                  <a:pt x="2689390" y="5000371"/>
                </a:lnTo>
                <a:lnTo>
                  <a:pt x="2779661" y="5051895"/>
                </a:lnTo>
                <a:lnTo>
                  <a:pt x="2823324" y="5076177"/>
                </a:lnTo>
                <a:lnTo>
                  <a:pt x="2867241" y="5100117"/>
                </a:lnTo>
                <a:lnTo>
                  <a:pt x="2911398" y="5123700"/>
                </a:lnTo>
                <a:lnTo>
                  <a:pt x="2955798" y="5146916"/>
                </a:lnTo>
                <a:lnTo>
                  <a:pt x="3000425" y="5169751"/>
                </a:lnTo>
                <a:lnTo>
                  <a:pt x="3045256" y="5192217"/>
                </a:lnTo>
                <a:lnTo>
                  <a:pt x="3090278" y="5214302"/>
                </a:lnTo>
                <a:lnTo>
                  <a:pt x="3135503" y="5235981"/>
                </a:lnTo>
                <a:lnTo>
                  <a:pt x="3180880" y="5257279"/>
                </a:lnTo>
                <a:lnTo>
                  <a:pt x="3226422" y="5278158"/>
                </a:lnTo>
                <a:lnTo>
                  <a:pt x="3272117" y="5298630"/>
                </a:lnTo>
                <a:lnTo>
                  <a:pt x="3317938" y="5318684"/>
                </a:lnTo>
                <a:lnTo>
                  <a:pt x="3519690" y="5404155"/>
                </a:lnTo>
                <a:lnTo>
                  <a:pt x="3502736" y="5235791"/>
                </a:lnTo>
                <a:lnTo>
                  <a:pt x="3498342" y="5190426"/>
                </a:lnTo>
                <a:lnTo>
                  <a:pt x="3493973" y="5142814"/>
                </a:lnTo>
                <a:lnTo>
                  <a:pt x="3489693" y="5093005"/>
                </a:lnTo>
                <a:lnTo>
                  <a:pt x="3485540" y="5041062"/>
                </a:lnTo>
                <a:lnTo>
                  <a:pt x="3481552" y="4987048"/>
                </a:lnTo>
                <a:lnTo>
                  <a:pt x="3476828" y="4915674"/>
                </a:lnTo>
                <a:lnTo>
                  <a:pt x="3472421" y="4839424"/>
                </a:lnTo>
                <a:lnTo>
                  <a:pt x="3470389" y="4799546"/>
                </a:lnTo>
                <a:lnTo>
                  <a:pt x="3468471" y="4758512"/>
                </a:lnTo>
                <a:lnTo>
                  <a:pt x="3466693" y="4716361"/>
                </a:lnTo>
                <a:lnTo>
                  <a:pt x="3465068" y="4673117"/>
                </a:lnTo>
                <a:lnTo>
                  <a:pt x="3463620" y="4628794"/>
                </a:lnTo>
                <a:lnTo>
                  <a:pt x="3462350" y="4583430"/>
                </a:lnTo>
                <a:lnTo>
                  <a:pt x="3461270" y="4537049"/>
                </a:lnTo>
                <a:lnTo>
                  <a:pt x="3460407" y="4489297"/>
                </a:lnTo>
                <a:lnTo>
                  <a:pt x="3459784" y="4441304"/>
                </a:lnTo>
                <a:lnTo>
                  <a:pt x="3459391" y="4392003"/>
                </a:lnTo>
                <a:lnTo>
                  <a:pt x="3459378" y="4387532"/>
                </a:lnTo>
                <a:lnTo>
                  <a:pt x="3459416" y="4285742"/>
                </a:lnTo>
                <a:lnTo>
                  <a:pt x="3459784" y="4238625"/>
                </a:lnTo>
                <a:lnTo>
                  <a:pt x="3460534" y="4183964"/>
                </a:lnTo>
                <a:lnTo>
                  <a:pt x="3461524" y="4132084"/>
                </a:lnTo>
                <a:lnTo>
                  <a:pt x="3462871" y="4077601"/>
                </a:lnTo>
                <a:lnTo>
                  <a:pt x="3464572" y="4022331"/>
                </a:lnTo>
                <a:lnTo>
                  <a:pt x="3466617" y="3966311"/>
                </a:lnTo>
                <a:lnTo>
                  <a:pt x="3469030" y="3909555"/>
                </a:lnTo>
                <a:lnTo>
                  <a:pt x="3471837" y="3852100"/>
                </a:lnTo>
                <a:lnTo>
                  <a:pt x="3475037" y="3793960"/>
                </a:lnTo>
                <a:lnTo>
                  <a:pt x="3478657" y="3735171"/>
                </a:lnTo>
                <a:lnTo>
                  <a:pt x="3482695" y="3675735"/>
                </a:lnTo>
                <a:lnTo>
                  <a:pt x="3487178" y="3615702"/>
                </a:lnTo>
                <a:lnTo>
                  <a:pt x="3492119" y="3555085"/>
                </a:lnTo>
                <a:lnTo>
                  <a:pt x="3497529" y="3493909"/>
                </a:lnTo>
                <a:lnTo>
                  <a:pt x="3503422" y="3432187"/>
                </a:lnTo>
                <a:lnTo>
                  <a:pt x="3508883" y="3378720"/>
                </a:lnTo>
                <a:lnTo>
                  <a:pt x="3514648" y="3325469"/>
                </a:lnTo>
                <a:lnTo>
                  <a:pt x="3520719" y="3272396"/>
                </a:lnTo>
                <a:lnTo>
                  <a:pt x="3527107" y="3219488"/>
                </a:lnTo>
                <a:lnTo>
                  <a:pt x="3533800" y="3166770"/>
                </a:lnTo>
                <a:lnTo>
                  <a:pt x="3540810" y="3114217"/>
                </a:lnTo>
                <a:lnTo>
                  <a:pt x="3548126" y="3061843"/>
                </a:lnTo>
                <a:lnTo>
                  <a:pt x="3555873" y="3008833"/>
                </a:lnTo>
                <a:lnTo>
                  <a:pt x="3563709" y="2957461"/>
                </a:lnTo>
                <a:lnTo>
                  <a:pt x="3571913" y="2905823"/>
                </a:lnTo>
                <a:lnTo>
                  <a:pt x="3580460" y="2854185"/>
                </a:lnTo>
                <a:lnTo>
                  <a:pt x="3589312" y="2802725"/>
                </a:lnTo>
                <a:lnTo>
                  <a:pt x="3598468" y="2751467"/>
                </a:lnTo>
                <a:lnTo>
                  <a:pt x="3607943" y="2700401"/>
                </a:lnTo>
                <a:lnTo>
                  <a:pt x="3617709" y="2649524"/>
                </a:lnTo>
                <a:lnTo>
                  <a:pt x="3627793" y="2598839"/>
                </a:lnTo>
                <a:lnTo>
                  <a:pt x="3638169" y="2548356"/>
                </a:lnTo>
                <a:lnTo>
                  <a:pt x="3648849" y="2498064"/>
                </a:lnTo>
                <a:lnTo>
                  <a:pt x="3659848" y="2447975"/>
                </a:lnTo>
                <a:lnTo>
                  <a:pt x="3671138" y="2398090"/>
                </a:lnTo>
                <a:lnTo>
                  <a:pt x="3682733" y="2348407"/>
                </a:lnTo>
                <a:lnTo>
                  <a:pt x="3694633" y="2298928"/>
                </a:lnTo>
                <a:lnTo>
                  <a:pt x="3706838" y="2249665"/>
                </a:lnTo>
                <a:lnTo>
                  <a:pt x="3719347" y="2200605"/>
                </a:lnTo>
                <a:lnTo>
                  <a:pt x="3732149" y="2151748"/>
                </a:lnTo>
                <a:lnTo>
                  <a:pt x="3745255" y="2103107"/>
                </a:lnTo>
                <a:lnTo>
                  <a:pt x="3758666" y="2054682"/>
                </a:lnTo>
                <a:lnTo>
                  <a:pt x="3772370" y="2006473"/>
                </a:lnTo>
                <a:lnTo>
                  <a:pt x="3786378" y="1958479"/>
                </a:lnTo>
                <a:lnTo>
                  <a:pt x="3800691" y="1910715"/>
                </a:lnTo>
                <a:lnTo>
                  <a:pt x="3815296" y="1863166"/>
                </a:lnTo>
                <a:lnTo>
                  <a:pt x="3830205" y="1815833"/>
                </a:lnTo>
                <a:lnTo>
                  <a:pt x="3845407" y="1768729"/>
                </a:lnTo>
                <a:lnTo>
                  <a:pt x="3860914" y="1721853"/>
                </a:lnTo>
                <a:lnTo>
                  <a:pt x="3876713" y="1675193"/>
                </a:lnTo>
                <a:lnTo>
                  <a:pt x="3892804" y="1628775"/>
                </a:lnTo>
                <a:lnTo>
                  <a:pt x="3909199" y="1582585"/>
                </a:lnTo>
                <a:lnTo>
                  <a:pt x="3925887" y="1536636"/>
                </a:lnTo>
                <a:lnTo>
                  <a:pt x="3942867" y="1490916"/>
                </a:lnTo>
                <a:lnTo>
                  <a:pt x="3960152" y="1445425"/>
                </a:lnTo>
                <a:lnTo>
                  <a:pt x="3978783" y="1397508"/>
                </a:lnTo>
                <a:lnTo>
                  <a:pt x="3997795" y="1349768"/>
                </a:lnTo>
                <a:lnTo>
                  <a:pt x="4017175" y="1302219"/>
                </a:lnTo>
                <a:lnTo>
                  <a:pt x="4036936" y="1254887"/>
                </a:lnTo>
                <a:lnTo>
                  <a:pt x="4057040" y="1207757"/>
                </a:lnTo>
                <a:lnTo>
                  <a:pt x="4077512" y="1160843"/>
                </a:lnTo>
                <a:lnTo>
                  <a:pt x="4098340" y="1114183"/>
                </a:lnTo>
                <a:lnTo>
                  <a:pt x="4119511" y="1067752"/>
                </a:lnTo>
                <a:lnTo>
                  <a:pt x="4141025" y="1021588"/>
                </a:lnTo>
                <a:lnTo>
                  <a:pt x="4162869" y="975690"/>
                </a:lnTo>
                <a:lnTo>
                  <a:pt x="4185094" y="929982"/>
                </a:lnTo>
                <a:lnTo>
                  <a:pt x="4207548" y="884745"/>
                </a:lnTo>
                <a:lnTo>
                  <a:pt x="4230382" y="839711"/>
                </a:lnTo>
                <a:lnTo>
                  <a:pt x="4253522" y="794994"/>
                </a:lnTo>
                <a:lnTo>
                  <a:pt x="4259326" y="784009"/>
                </a:lnTo>
                <a:lnTo>
                  <a:pt x="4305643" y="1030528"/>
                </a:lnTo>
                <a:lnTo>
                  <a:pt x="4315104" y="1079779"/>
                </a:lnTo>
                <a:lnTo>
                  <a:pt x="4324959" y="1129017"/>
                </a:lnTo>
                <a:lnTo>
                  <a:pt x="4335234" y="1178255"/>
                </a:lnTo>
                <a:lnTo>
                  <a:pt x="4345902" y="1227493"/>
                </a:lnTo>
                <a:lnTo>
                  <a:pt x="4356976" y="1276705"/>
                </a:lnTo>
                <a:lnTo>
                  <a:pt x="4368444" y="1325905"/>
                </a:lnTo>
                <a:lnTo>
                  <a:pt x="4380306" y="1375092"/>
                </a:lnTo>
                <a:lnTo>
                  <a:pt x="4392574" y="1424254"/>
                </a:lnTo>
                <a:lnTo>
                  <a:pt x="4405249" y="1473390"/>
                </a:lnTo>
                <a:lnTo>
                  <a:pt x="4418304" y="1522501"/>
                </a:lnTo>
                <a:lnTo>
                  <a:pt x="4431766" y="1571574"/>
                </a:lnTo>
                <a:lnTo>
                  <a:pt x="4445622" y="1620621"/>
                </a:lnTo>
                <a:lnTo>
                  <a:pt x="4459859" y="1669630"/>
                </a:lnTo>
                <a:lnTo>
                  <a:pt x="4474502" y="1718602"/>
                </a:lnTo>
                <a:lnTo>
                  <a:pt x="4489539" y="1767535"/>
                </a:lnTo>
                <a:lnTo>
                  <a:pt x="4504956" y="1816430"/>
                </a:lnTo>
                <a:lnTo>
                  <a:pt x="4520768" y="1865261"/>
                </a:lnTo>
                <a:lnTo>
                  <a:pt x="4536973" y="1914055"/>
                </a:lnTo>
                <a:lnTo>
                  <a:pt x="4553559" y="1962785"/>
                </a:lnTo>
                <a:lnTo>
                  <a:pt x="4570539" y="2011464"/>
                </a:lnTo>
                <a:lnTo>
                  <a:pt x="4587900" y="2060079"/>
                </a:lnTo>
                <a:lnTo>
                  <a:pt x="4605655" y="2108644"/>
                </a:lnTo>
                <a:lnTo>
                  <a:pt x="4623778" y="2157133"/>
                </a:lnTo>
                <a:lnTo>
                  <a:pt x="4642294" y="2205558"/>
                </a:lnTo>
                <a:lnTo>
                  <a:pt x="4661205" y="2253907"/>
                </a:lnTo>
                <a:lnTo>
                  <a:pt x="4680483" y="2302192"/>
                </a:lnTo>
                <a:lnTo>
                  <a:pt x="4700143" y="2350389"/>
                </a:lnTo>
                <a:lnTo>
                  <a:pt x="4720183" y="2398522"/>
                </a:lnTo>
                <a:lnTo>
                  <a:pt x="4740605" y="2446553"/>
                </a:lnTo>
                <a:lnTo>
                  <a:pt x="4761408" y="2494521"/>
                </a:lnTo>
                <a:lnTo>
                  <a:pt x="4782591" y="2542387"/>
                </a:lnTo>
                <a:lnTo>
                  <a:pt x="4802352" y="2586253"/>
                </a:lnTo>
                <a:lnTo>
                  <a:pt x="4822444" y="2630081"/>
                </a:lnTo>
                <a:lnTo>
                  <a:pt x="4842865" y="2673858"/>
                </a:lnTo>
                <a:lnTo>
                  <a:pt x="4863604" y="2717584"/>
                </a:lnTo>
                <a:lnTo>
                  <a:pt x="4884661" y="2761272"/>
                </a:lnTo>
                <a:lnTo>
                  <a:pt x="4906048" y="2804896"/>
                </a:lnTo>
                <a:lnTo>
                  <a:pt x="4927739" y="2848470"/>
                </a:lnTo>
                <a:lnTo>
                  <a:pt x="4949761" y="2892006"/>
                </a:lnTo>
                <a:lnTo>
                  <a:pt x="4972101" y="2935465"/>
                </a:lnTo>
                <a:lnTo>
                  <a:pt x="4994770" y="2978886"/>
                </a:lnTo>
                <a:lnTo>
                  <a:pt x="5017744" y="3022244"/>
                </a:lnTo>
                <a:lnTo>
                  <a:pt x="5041036" y="3065551"/>
                </a:lnTo>
                <a:lnTo>
                  <a:pt x="5064645" y="3108782"/>
                </a:lnTo>
                <a:lnTo>
                  <a:pt x="5088572" y="3151975"/>
                </a:lnTo>
                <a:lnTo>
                  <a:pt x="5120259" y="3208172"/>
                </a:lnTo>
                <a:lnTo>
                  <a:pt x="5120259" y="1450200"/>
                </a:lnTo>
                <a:close/>
              </a:path>
            </a:pathLst>
          </a:custGeom>
          <a:solidFill>
            <a:srgbClr val="043947">
              <a:alpha val="9999"/>
            </a:srgbClr>
          </a:solidFill>
        </p:spPr>
        <p:txBody>
          <a:bodyPr wrap="square" lIns="0" tIns="0" rIns="0" bIns="0" rtlCol="0"/>
          <a:lstStyle/>
          <a:p>
            <a:endParaRPr sz="1092"/>
          </a:p>
        </p:txBody>
      </p:sp>
      <p:pic>
        <p:nvPicPr>
          <p:cNvPr id="17" name="Picture 16">
            <a:extLst>
              <a:ext uri="{FF2B5EF4-FFF2-40B4-BE49-F238E27FC236}">
                <a16:creationId xmlns:a16="http://schemas.microsoft.com/office/drawing/2014/main" id="{4423245F-1EAA-3745-A7BA-3D5050ADB3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1804" y="6214094"/>
            <a:ext cx="1301610" cy="377363"/>
          </a:xfrm>
          <a:prstGeom prst="rect">
            <a:avLst/>
          </a:prstGeom>
        </p:spPr>
      </p:pic>
      <p:sp>
        <p:nvSpPr>
          <p:cNvPr id="30" name="object 36">
            <a:extLst>
              <a:ext uri="{FF2B5EF4-FFF2-40B4-BE49-F238E27FC236}">
                <a16:creationId xmlns:a16="http://schemas.microsoft.com/office/drawing/2014/main" id="{522E6F31-8954-5C48-9988-5AEE39734232}"/>
              </a:ext>
            </a:extLst>
          </p:cNvPr>
          <p:cNvSpPr/>
          <p:nvPr userDrawn="1"/>
        </p:nvSpPr>
        <p:spPr>
          <a:xfrm>
            <a:off x="9086846" y="7"/>
            <a:ext cx="3105378" cy="3277285"/>
          </a:xfrm>
          <a:custGeom>
            <a:avLst/>
            <a:gdLst/>
            <a:ahLst/>
            <a:cxnLst/>
            <a:rect l="l" t="t" r="r" b="b"/>
            <a:pathLst>
              <a:path w="5120640" h="5404485">
                <a:moveTo>
                  <a:pt x="3029483" y="0"/>
                </a:moveTo>
                <a:lnTo>
                  <a:pt x="1549057" y="0"/>
                </a:lnTo>
                <a:lnTo>
                  <a:pt x="1497469" y="38442"/>
                </a:lnTo>
                <a:lnTo>
                  <a:pt x="1456067" y="69710"/>
                </a:lnTo>
                <a:lnTo>
                  <a:pt x="1414767" y="101282"/>
                </a:lnTo>
                <a:lnTo>
                  <a:pt x="1373555" y="133146"/>
                </a:lnTo>
                <a:lnTo>
                  <a:pt x="1332433" y="165315"/>
                </a:lnTo>
                <a:lnTo>
                  <a:pt x="1291412" y="197764"/>
                </a:lnTo>
                <a:lnTo>
                  <a:pt x="1250467" y="230517"/>
                </a:lnTo>
                <a:lnTo>
                  <a:pt x="1209636" y="263563"/>
                </a:lnTo>
                <a:lnTo>
                  <a:pt x="1168882" y="296900"/>
                </a:lnTo>
                <a:lnTo>
                  <a:pt x="1129842" y="329209"/>
                </a:lnTo>
                <a:lnTo>
                  <a:pt x="1090930" y="361721"/>
                </a:lnTo>
                <a:lnTo>
                  <a:pt x="1052182" y="394462"/>
                </a:lnTo>
                <a:lnTo>
                  <a:pt x="1013574" y="427405"/>
                </a:lnTo>
                <a:lnTo>
                  <a:pt x="975118" y="460565"/>
                </a:lnTo>
                <a:lnTo>
                  <a:pt x="936828" y="493928"/>
                </a:lnTo>
                <a:lnTo>
                  <a:pt x="898690" y="527494"/>
                </a:lnTo>
                <a:lnTo>
                  <a:pt x="860704" y="561263"/>
                </a:lnTo>
                <a:lnTo>
                  <a:pt x="822883" y="595236"/>
                </a:lnTo>
                <a:lnTo>
                  <a:pt x="785228" y="629412"/>
                </a:lnTo>
                <a:lnTo>
                  <a:pt x="747737" y="663778"/>
                </a:lnTo>
                <a:lnTo>
                  <a:pt x="710412" y="698347"/>
                </a:lnTo>
                <a:lnTo>
                  <a:pt x="673252" y="733107"/>
                </a:lnTo>
                <a:lnTo>
                  <a:pt x="636270" y="768057"/>
                </a:lnTo>
                <a:lnTo>
                  <a:pt x="599465" y="803198"/>
                </a:lnTo>
                <a:lnTo>
                  <a:pt x="562838" y="838517"/>
                </a:lnTo>
                <a:lnTo>
                  <a:pt x="526376" y="874039"/>
                </a:lnTo>
                <a:lnTo>
                  <a:pt x="490105" y="909726"/>
                </a:lnTo>
                <a:lnTo>
                  <a:pt x="454012" y="945603"/>
                </a:lnTo>
                <a:lnTo>
                  <a:pt x="418109" y="981659"/>
                </a:lnTo>
                <a:lnTo>
                  <a:pt x="382384" y="1017892"/>
                </a:lnTo>
                <a:lnTo>
                  <a:pt x="346849" y="1054290"/>
                </a:lnTo>
                <a:lnTo>
                  <a:pt x="311505" y="1090866"/>
                </a:lnTo>
                <a:lnTo>
                  <a:pt x="276364" y="1127620"/>
                </a:lnTo>
                <a:lnTo>
                  <a:pt x="241401" y="1164539"/>
                </a:lnTo>
                <a:lnTo>
                  <a:pt x="206641" y="1201623"/>
                </a:lnTo>
                <a:lnTo>
                  <a:pt x="172085" y="1238872"/>
                </a:lnTo>
                <a:lnTo>
                  <a:pt x="137731" y="1276273"/>
                </a:lnTo>
                <a:lnTo>
                  <a:pt x="103581" y="1313853"/>
                </a:lnTo>
                <a:lnTo>
                  <a:pt x="69621" y="1351572"/>
                </a:lnTo>
                <a:lnTo>
                  <a:pt x="0" y="1430007"/>
                </a:lnTo>
                <a:lnTo>
                  <a:pt x="14122" y="1482305"/>
                </a:lnTo>
                <a:lnTo>
                  <a:pt x="27406" y="1530477"/>
                </a:lnTo>
                <a:lnTo>
                  <a:pt x="41122" y="1578597"/>
                </a:lnTo>
                <a:lnTo>
                  <a:pt x="55270" y="1626641"/>
                </a:lnTo>
                <a:lnTo>
                  <a:pt x="69850" y="1674583"/>
                </a:lnTo>
                <a:lnTo>
                  <a:pt x="84848" y="1722424"/>
                </a:lnTo>
                <a:lnTo>
                  <a:pt x="100253" y="1770151"/>
                </a:lnTo>
                <a:lnTo>
                  <a:pt x="116078" y="1817751"/>
                </a:lnTo>
                <a:lnTo>
                  <a:pt x="132308" y="1865198"/>
                </a:lnTo>
                <a:lnTo>
                  <a:pt x="148945" y="1912480"/>
                </a:lnTo>
                <a:lnTo>
                  <a:pt x="165976" y="1959597"/>
                </a:lnTo>
                <a:lnTo>
                  <a:pt x="183388" y="2006511"/>
                </a:lnTo>
                <a:lnTo>
                  <a:pt x="201193" y="2053234"/>
                </a:lnTo>
                <a:lnTo>
                  <a:pt x="219379" y="2099729"/>
                </a:lnTo>
                <a:lnTo>
                  <a:pt x="237947" y="2146008"/>
                </a:lnTo>
                <a:lnTo>
                  <a:pt x="301637" y="2302713"/>
                </a:lnTo>
                <a:lnTo>
                  <a:pt x="437629" y="2136457"/>
                </a:lnTo>
                <a:lnTo>
                  <a:pt x="468172" y="2099678"/>
                </a:lnTo>
                <a:lnTo>
                  <a:pt x="500341" y="2061438"/>
                </a:lnTo>
                <a:lnTo>
                  <a:pt x="534111" y="2021789"/>
                </a:lnTo>
                <a:lnTo>
                  <a:pt x="569468" y="1980806"/>
                </a:lnTo>
                <a:lnTo>
                  <a:pt x="616585" y="1927009"/>
                </a:lnTo>
                <a:lnTo>
                  <a:pt x="667372" y="1870011"/>
                </a:lnTo>
                <a:lnTo>
                  <a:pt x="721766" y="1810004"/>
                </a:lnTo>
                <a:lnTo>
                  <a:pt x="779741" y="1747227"/>
                </a:lnTo>
                <a:lnTo>
                  <a:pt x="810044" y="1714868"/>
                </a:lnTo>
                <a:lnTo>
                  <a:pt x="841209" y="1681899"/>
                </a:lnTo>
                <a:lnTo>
                  <a:pt x="873252" y="1648345"/>
                </a:lnTo>
                <a:lnTo>
                  <a:pt x="906132" y="1614233"/>
                </a:lnTo>
                <a:lnTo>
                  <a:pt x="939876" y="1579587"/>
                </a:lnTo>
                <a:lnTo>
                  <a:pt x="974458" y="1544447"/>
                </a:lnTo>
                <a:lnTo>
                  <a:pt x="1009878" y="1508823"/>
                </a:lnTo>
                <a:lnTo>
                  <a:pt x="1046124" y="1472755"/>
                </a:lnTo>
                <a:lnTo>
                  <a:pt x="1083183" y="1436268"/>
                </a:lnTo>
                <a:lnTo>
                  <a:pt x="1121067" y="1399387"/>
                </a:lnTo>
                <a:lnTo>
                  <a:pt x="1159751" y="1362151"/>
                </a:lnTo>
                <a:lnTo>
                  <a:pt x="1199235" y="1324571"/>
                </a:lnTo>
                <a:lnTo>
                  <a:pt x="1239520" y="1286687"/>
                </a:lnTo>
                <a:lnTo>
                  <a:pt x="1280579" y="1248511"/>
                </a:lnTo>
                <a:lnTo>
                  <a:pt x="1322425" y="1210081"/>
                </a:lnTo>
                <a:lnTo>
                  <a:pt x="1365046" y="1171435"/>
                </a:lnTo>
                <a:lnTo>
                  <a:pt x="1408430" y="1132573"/>
                </a:lnTo>
                <a:lnTo>
                  <a:pt x="1452562" y="1093546"/>
                </a:lnTo>
                <a:lnTo>
                  <a:pt x="1497457" y="1054379"/>
                </a:lnTo>
                <a:lnTo>
                  <a:pt x="1543088" y="1015085"/>
                </a:lnTo>
                <a:lnTo>
                  <a:pt x="1589468" y="975715"/>
                </a:lnTo>
                <a:lnTo>
                  <a:pt x="1636560" y="936269"/>
                </a:lnTo>
                <a:lnTo>
                  <a:pt x="1684388" y="896797"/>
                </a:lnTo>
                <a:lnTo>
                  <a:pt x="1726031" y="862876"/>
                </a:lnTo>
                <a:lnTo>
                  <a:pt x="1767763" y="829297"/>
                </a:lnTo>
                <a:lnTo>
                  <a:pt x="1809597" y="796074"/>
                </a:lnTo>
                <a:lnTo>
                  <a:pt x="1851533" y="763181"/>
                </a:lnTo>
                <a:lnTo>
                  <a:pt x="1893557" y="730631"/>
                </a:lnTo>
                <a:lnTo>
                  <a:pt x="1935670" y="698423"/>
                </a:lnTo>
                <a:lnTo>
                  <a:pt x="1977872" y="666559"/>
                </a:lnTo>
                <a:lnTo>
                  <a:pt x="2020176" y="635038"/>
                </a:lnTo>
                <a:lnTo>
                  <a:pt x="2062556" y="603872"/>
                </a:lnTo>
                <a:lnTo>
                  <a:pt x="2105037" y="573049"/>
                </a:lnTo>
                <a:lnTo>
                  <a:pt x="2147595" y="542582"/>
                </a:lnTo>
                <a:lnTo>
                  <a:pt x="2190242" y="512457"/>
                </a:lnTo>
                <a:lnTo>
                  <a:pt x="2232964" y="482688"/>
                </a:lnTo>
                <a:lnTo>
                  <a:pt x="2275776" y="453263"/>
                </a:lnTo>
                <a:lnTo>
                  <a:pt x="2318664" y="424192"/>
                </a:lnTo>
                <a:lnTo>
                  <a:pt x="2361628" y="395478"/>
                </a:lnTo>
                <a:lnTo>
                  <a:pt x="2404668" y="367118"/>
                </a:lnTo>
                <a:lnTo>
                  <a:pt x="2447785" y="339115"/>
                </a:lnTo>
                <a:lnTo>
                  <a:pt x="2490978" y="311467"/>
                </a:lnTo>
                <a:lnTo>
                  <a:pt x="2534234" y="284175"/>
                </a:lnTo>
                <a:lnTo>
                  <a:pt x="2577566" y="257238"/>
                </a:lnTo>
                <a:lnTo>
                  <a:pt x="2620962" y="230670"/>
                </a:lnTo>
                <a:lnTo>
                  <a:pt x="2664434" y="204457"/>
                </a:lnTo>
                <a:lnTo>
                  <a:pt x="2707970" y="178600"/>
                </a:lnTo>
                <a:lnTo>
                  <a:pt x="2751569" y="153111"/>
                </a:lnTo>
                <a:lnTo>
                  <a:pt x="2795232" y="127990"/>
                </a:lnTo>
                <a:lnTo>
                  <a:pt x="2838958" y="103225"/>
                </a:lnTo>
                <a:lnTo>
                  <a:pt x="2882747" y="78828"/>
                </a:lnTo>
                <a:lnTo>
                  <a:pt x="2926588" y="54800"/>
                </a:lnTo>
                <a:lnTo>
                  <a:pt x="2970492" y="31127"/>
                </a:lnTo>
                <a:lnTo>
                  <a:pt x="3029483" y="0"/>
                </a:lnTo>
                <a:close/>
              </a:path>
              <a:path w="5120640" h="5404485">
                <a:moveTo>
                  <a:pt x="5120259" y="1450200"/>
                </a:moveTo>
                <a:lnTo>
                  <a:pt x="5042763" y="1421079"/>
                </a:lnTo>
                <a:lnTo>
                  <a:pt x="4997767" y="1401864"/>
                </a:lnTo>
                <a:lnTo>
                  <a:pt x="4953520" y="1381277"/>
                </a:lnTo>
                <a:lnTo>
                  <a:pt x="4910023" y="1359382"/>
                </a:lnTo>
                <a:lnTo>
                  <a:pt x="4867326" y="1336179"/>
                </a:lnTo>
                <a:lnTo>
                  <a:pt x="4825441" y="1311694"/>
                </a:lnTo>
                <a:lnTo>
                  <a:pt x="4784395" y="1285976"/>
                </a:lnTo>
                <a:lnTo>
                  <a:pt x="4744224" y="1259027"/>
                </a:lnTo>
                <a:lnTo>
                  <a:pt x="4704931" y="1230884"/>
                </a:lnTo>
                <a:lnTo>
                  <a:pt x="4666564" y="1201572"/>
                </a:lnTo>
                <a:lnTo>
                  <a:pt x="4629150" y="1171117"/>
                </a:lnTo>
                <a:lnTo>
                  <a:pt x="4592701" y="1139545"/>
                </a:lnTo>
                <a:lnTo>
                  <a:pt x="4557242" y="1106868"/>
                </a:lnTo>
                <a:lnTo>
                  <a:pt x="4522800" y="1073137"/>
                </a:lnTo>
                <a:lnTo>
                  <a:pt x="4489412" y="1038364"/>
                </a:lnTo>
                <a:lnTo>
                  <a:pt x="4457103" y="1002588"/>
                </a:lnTo>
                <a:lnTo>
                  <a:pt x="4425886" y="965809"/>
                </a:lnTo>
                <a:lnTo>
                  <a:pt x="4395800" y="928077"/>
                </a:lnTo>
                <a:lnTo>
                  <a:pt x="4366857" y="889406"/>
                </a:lnTo>
                <a:lnTo>
                  <a:pt x="4339107" y="849833"/>
                </a:lnTo>
                <a:lnTo>
                  <a:pt x="4312539" y="809371"/>
                </a:lnTo>
                <a:lnTo>
                  <a:pt x="4287215" y="768045"/>
                </a:lnTo>
                <a:lnTo>
                  <a:pt x="4268279" y="734910"/>
                </a:lnTo>
                <a:lnTo>
                  <a:pt x="4245318" y="692340"/>
                </a:lnTo>
                <a:lnTo>
                  <a:pt x="4208919" y="617905"/>
                </a:lnTo>
                <a:lnTo>
                  <a:pt x="4188993" y="572096"/>
                </a:lnTo>
                <a:lnTo>
                  <a:pt x="4170502" y="525551"/>
                </a:lnTo>
                <a:lnTo>
                  <a:pt x="4153471" y="478294"/>
                </a:lnTo>
                <a:lnTo>
                  <a:pt x="4137914" y="430352"/>
                </a:lnTo>
                <a:lnTo>
                  <a:pt x="4123880" y="381749"/>
                </a:lnTo>
                <a:lnTo>
                  <a:pt x="4111383" y="332498"/>
                </a:lnTo>
                <a:lnTo>
                  <a:pt x="4100461" y="282651"/>
                </a:lnTo>
                <a:lnTo>
                  <a:pt x="4091152" y="232232"/>
                </a:lnTo>
                <a:lnTo>
                  <a:pt x="4083456" y="181254"/>
                </a:lnTo>
                <a:lnTo>
                  <a:pt x="4077424" y="129743"/>
                </a:lnTo>
                <a:lnTo>
                  <a:pt x="4073080" y="77736"/>
                </a:lnTo>
                <a:lnTo>
                  <a:pt x="4070451" y="25260"/>
                </a:lnTo>
                <a:lnTo>
                  <a:pt x="4070032" y="0"/>
                </a:lnTo>
                <a:lnTo>
                  <a:pt x="3797389" y="0"/>
                </a:lnTo>
                <a:lnTo>
                  <a:pt x="3759200" y="62153"/>
                </a:lnTo>
                <a:lnTo>
                  <a:pt x="3733114" y="105575"/>
                </a:lnTo>
                <a:lnTo>
                  <a:pt x="3707320" y="149275"/>
                </a:lnTo>
                <a:lnTo>
                  <a:pt x="3681831" y="193230"/>
                </a:lnTo>
                <a:lnTo>
                  <a:pt x="3656634" y="237439"/>
                </a:lnTo>
                <a:lnTo>
                  <a:pt x="3631755" y="281914"/>
                </a:lnTo>
                <a:lnTo>
                  <a:pt x="3607168" y="326631"/>
                </a:lnTo>
                <a:lnTo>
                  <a:pt x="3582886" y="371614"/>
                </a:lnTo>
                <a:lnTo>
                  <a:pt x="3558908" y="416839"/>
                </a:lnTo>
                <a:lnTo>
                  <a:pt x="3535235" y="462305"/>
                </a:lnTo>
                <a:lnTo>
                  <a:pt x="3511880" y="508025"/>
                </a:lnTo>
                <a:lnTo>
                  <a:pt x="3488829" y="553974"/>
                </a:lnTo>
                <a:lnTo>
                  <a:pt x="3466084" y="600176"/>
                </a:lnTo>
                <a:lnTo>
                  <a:pt x="3443655" y="646607"/>
                </a:lnTo>
                <a:lnTo>
                  <a:pt x="3421545" y="693267"/>
                </a:lnTo>
                <a:lnTo>
                  <a:pt x="3399752" y="740156"/>
                </a:lnTo>
                <a:lnTo>
                  <a:pt x="3378263" y="787273"/>
                </a:lnTo>
                <a:lnTo>
                  <a:pt x="3357105" y="834618"/>
                </a:lnTo>
                <a:lnTo>
                  <a:pt x="3336264" y="882192"/>
                </a:lnTo>
                <a:lnTo>
                  <a:pt x="3315703" y="930071"/>
                </a:lnTo>
                <a:lnTo>
                  <a:pt x="3295535" y="977988"/>
                </a:lnTo>
                <a:lnTo>
                  <a:pt x="3275660" y="1026210"/>
                </a:lnTo>
                <a:lnTo>
                  <a:pt x="3256115" y="1074635"/>
                </a:lnTo>
                <a:lnTo>
                  <a:pt x="3236887" y="1123276"/>
                </a:lnTo>
                <a:lnTo>
                  <a:pt x="3218002" y="1172121"/>
                </a:lnTo>
                <a:lnTo>
                  <a:pt x="3200958" y="1217117"/>
                </a:lnTo>
                <a:lnTo>
                  <a:pt x="3184182" y="1262303"/>
                </a:lnTo>
                <a:lnTo>
                  <a:pt x="3167672" y="1307693"/>
                </a:lnTo>
                <a:lnTo>
                  <a:pt x="3151416" y="1353273"/>
                </a:lnTo>
                <a:lnTo>
                  <a:pt x="3135426" y="1399044"/>
                </a:lnTo>
                <a:lnTo>
                  <a:pt x="3119704" y="1445006"/>
                </a:lnTo>
                <a:lnTo>
                  <a:pt x="3104248" y="1491157"/>
                </a:lnTo>
                <a:lnTo>
                  <a:pt x="3089046" y="1537500"/>
                </a:lnTo>
                <a:lnTo>
                  <a:pt x="3074111" y="1584032"/>
                </a:lnTo>
                <a:lnTo>
                  <a:pt x="3059430" y="1630756"/>
                </a:lnTo>
                <a:lnTo>
                  <a:pt x="3045028" y="1677657"/>
                </a:lnTo>
                <a:lnTo>
                  <a:pt x="3030880" y="1724736"/>
                </a:lnTo>
                <a:lnTo>
                  <a:pt x="3017012" y="1772005"/>
                </a:lnTo>
                <a:lnTo>
                  <a:pt x="3003397" y="1819452"/>
                </a:lnTo>
                <a:lnTo>
                  <a:pt x="2990050" y="1867077"/>
                </a:lnTo>
                <a:lnTo>
                  <a:pt x="2976969" y="1914880"/>
                </a:lnTo>
                <a:lnTo>
                  <a:pt x="2964154" y="1962861"/>
                </a:lnTo>
                <a:lnTo>
                  <a:pt x="2951607" y="2011019"/>
                </a:lnTo>
                <a:lnTo>
                  <a:pt x="2939326" y="2059355"/>
                </a:lnTo>
                <a:lnTo>
                  <a:pt x="2927312" y="2107857"/>
                </a:lnTo>
                <a:lnTo>
                  <a:pt x="2915564" y="2156523"/>
                </a:lnTo>
                <a:lnTo>
                  <a:pt x="2904083" y="2205367"/>
                </a:lnTo>
                <a:lnTo>
                  <a:pt x="2892869" y="2254389"/>
                </a:lnTo>
                <a:lnTo>
                  <a:pt x="2881922" y="2303564"/>
                </a:lnTo>
                <a:lnTo>
                  <a:pt x="2871254" y="2352903"/>
                </a:lnTo>
                <a:lnTo>
                  <a:pt x="2860852" y="2402421"/>
                </a:lnTo>
                <a:lnTo>
                  <a:pt x="2850718" y="2452090"/>
                </a:lnTo>
                <a:lnTo>
                  <a:pt x="2840850" y="2501925"/>
                </a:lnTo>
                <a:lnTo>
                  <a:pt x="2831261" y="2551912"/>
                </a:lnTo>
                <a:lnTo>
                  <a:pt x="2821927" y="2602065"/>
                </a:lnTo>
                <a:lnTo>
                  <a:pt x="2812872" y="2652369"/>
                </a:lnTo>
                <a:lnTo>
                  <a:pt x="2804096" y="2702839"/>
                </a:lnTo>
                <a:lnTo>
                  <a:pt x="2795587" y="2753461"/>
                </a:lnTo>
                <a:lnTo>
                  <a:pt x="2787345" y="2804236"/>
                </a:lnTo>
                <a:lnTo>
                  <a:pt x="2779382" y="2855163"/>
                </a:lnTo>
                <a:lnTo>
                  <a:pt x="2771686" y="2906230"/>
                </a:lnTo>
                <a:lnTo>
                  <a:pt x="2764231" y="2957639"/>
                </a:lnTo>
                <a:lnTo>
                  <a:pt x="2757005" y="3009658"/>
                </a:lnTo>
                <a:lnTo>
                  <a:pt x="2750235" y="3060344"/>
                </a:lnTo>
                <a:lnTo>
                  <a:pt x="2743631" y="3112008"/>
                </a:lnTo>
                <a:lnTo>
                  <a:pt x="2737307" y="3163824"/>
                </a:lnTo>
                <a:lnTo>
                  <a:pt x="2731249" y="3215767"/>
                </a:lnTo>
                <a:lnTo>
                  <a:pt x="2725470" y="3267862"/>
                </a:lnTo>
                <a:lnTo>
                  <a:pt x="2719971" y="3320084"/>
                </a:lnTo>
                <a:lnTo>
                  <a:pt x="2714739" y="3372459"/>
                </a:lnTo>
                <a:lnTo>
                  <a:pt x="2709964" y="3422904"/>
                </a:lnTo>
                <a:lnTo>
                  <a:pt x="2705443" y="3473399"/>
                </a:lnTo>
                <a:lnTo>
                  <a:pt x="2701188" y="3523945"/>
                </a:lnTo>
                <a:lnTo>
                  <a:pt x="2697175" y="3574529"/>
                </a:lnTo>
                <a:lnTo>
                  <a:pt x="2693428" y="3625164"/>
                </a:lnTo>
                <a:lnTo>
                  <a:pt x="2689936" y="3675824"/>
                </a:lnTo>
                <a:lnTo>
                  <a:pt x="2686710" y="3726535"/>
                </a:lnTo>
                <a:lnTo>
                  <a:pt x="2683726" y="3777272"/>
                </a:lnTo>
                <a:lnTo>
                  <a:pt x="2681008" y="3828034"/>
                </a:lnTo>
                <a:lnTo>
                  <a:pt x="2678544" y="3878821"/>
                </a:lnTo>
                <a:lnTo>
                  <a:pt x="2676334" y="3929634"/>
                </a:lnTo>
                <a:lnTo>
                  <a:pt x="2674378" y="3980472"/>
                </a:lnTo>
                <a:lnTo>
                  <a:pt x="2672677" y="4031323"/>
                </a:lnTo>
                <a:lnTo>
                  <a:pt x="2671241" y="4082186"/>
                </a:lnTo>
                <a:lnTo>
                  <a:pt x="2670060" y="4133075"/>
                </a:lnTo>
                <a:lnTo>
                  <a:pt x="2669108" y="4185767"/>
                </a:lnTo>
                <a:lnTo>
                  <a:pt x="2668473" y="4234853"/>
                </a:lnTo>
                <a:lnTo>
                  <a:pt x="2668054" y="4285742"/>
                </a:lnTo>
                <a:lnTo>
                  <a:pt x="2667901" y="4336643"/>
                </a:lnTo>
                <a:lnTo>
                  <a:pt x="2668041" y="4392003"/>
                </a:lnTo>
                <a:lnTo>
                  <a:pt x="2668371" y="4438421"/>
                </a:lnTo>
                <a:lnTo>
                  <a:pt x="2668994" y="4489666"/>
                </a:lnTo>
                <a:lnTo>
                  <a:pt x="2669857" y="4540161"/>
                </a:lnTo>
                <a:lnTo>
                  <a:pt x="2670987" y="4591012"/>
                </a:lnTo>
                <a:lnTo>
                  <a:pt x="2672384" y="4641850"/>
                </a:lnTo>
                <a:lnTo>
                  <a:pt x="2674035" y="4692662"/>
                </a:lnTo>
                <a:lnTo>
                  <a:pt x="2675940" y="4743450"/>
                </a:lnTo>
                <a:lnTo>
                  <a:pt x="2678099" y="4794212"/>
                </a:lnTo>
                <a:lnTo>
                  <a:pt x="2680512" y="4844948"/>
                </a:lnTo>
                <a:lnTo>
                  <a:pt x="2683192" y="4895647"/>
                </a:lnTo>
                <a:lnTo>
                  <a:pt x="2686126" y="4946307"/>
                </a:lnTo>
                <a:lnTo>
                  <a:pt x="2689390" y="5000371"/>
                </a:lnTo>
                <a:lnTo>
                  <a:pt x="2779661" y="5051895"/>
                </a:lnTo>
                <a:lnTo>
                  <a:pt x="2823324" y="5076177"/>
                </a:lnTo>
                <a:lnTo>
                  <a:pt x="2867241" y="5100117"/>
                </a:lnTo>
                <a:lnTo>
                  <a:pt x="2911398" y="5123700"/>
                </a:lnTo>
                <a:lnTo>
                  <a:pt x="2955798" y="5146916"/>
                </a:lnTo>
                <a:lnTo>
                  <a:pt x="3000425" y="5169751"/>
                </a:lnTo>
                <a:lnTo>
                  <a:pt x="3045256" y="5192217"/>
                </a:lnTo>
                <a:lnTo>
                  <a:pt x="3090278" y="5214302"/>
                </a:lnTo>
                <a:lnTo>
                  <a:pt x="3135503" y="5235981"/>
                </a:lnTo>
                <a:lnTo>
                  <a:pt x="3180880" y="5257279"/>
                </a:lnTo>
                <a:lnTo>
                  <a:pt x="3226422" y="5278158"/>
                </a:lnTo>
                <a:lnTo>
                  <a:pt x="3272117" y="5298630"/>
                </a:lnTo>
                <a:lnTo>
                  <a:pt x="3317938" y="5318684"/>
                </a:lnTo>
                <a:lnTo>
                  <a:pt x="3519690" y="5404155"/>
                </a:lnTo>
                <a:lnTo>
                  <a:pt x="3502736" y="5235791"/>
                </a:lnTo>
                <a:lnTo>
                  <a:pt x="3498342" y="5190426"/>
                </a:lnTo>
                <a:lnTo>
                  <a:pt x="3493973" y="5142814"/>
                </a:lnTo>
                <a:lnTo>
                  <a:pt x="3489693" y="5093005"/>
                </a:lnTo>
                <a:lnTo>
                  <a:pt x="3485540" y="5041062"/>
                </a:lnTo>
                <a:lnTo>
                  <a:pt x="3481552" y="4987048"/>
                </a:lnTo>
                <a:lnTo>
                  <a:pt x="3476828" y="4915674"/>
                </a:lnTo>
                <a:lnTo>
                  <a:pt x="3472421" y="4839424"/>
                </a:lnTo>
                <a:lnTo>
                  <a:pt x="3470389" y="4799546"/>
                </a:lnTo>
                <a:lnTo>
                  <a:pt x="3468471" y="4758512"/>
                </a:lnTo>
                <a:lnTo>
                  <a:pt x="3466693" y="4716361"/>
                </a:lnTo>
                <a:lnTo>
                  <a:pt x="3465068" y="4673117"/>
                </a:lnTo>
                <a:lnTo>
                  <a:pt x="3463620" y="4628794"/>
                </a:lnTo>
                <a:lnTo>
                  <a:pt x="3462350" y="4583430"/>
                </a:lnTo>
                <a:lnTo>
                  <a:pt x="3461270" y="4537049"/>
                </a:lnTo>
                <a:lnTo>
                  <a:pt x="3460407" y="4489297"/>
                </a:lnTo>
                <a:lnTo>
                  <a:pt x="3459784" y="4441304"/>
                </a:lnTo>
                <a:lnTo>
                  <a:pt x="3459391" y="4392003"/>
                </a:lnTo>
                <a:lnTo>
                  <a:pt x="3459378" y="4387532"/>
                </a:lnTo>
                <a:lnTo>
                  <a:pt x="3459416" y="4285742"/>
                </a:lnTo>
                <a:lnTo>
                  <a:pt x="3459784" y="4238625"/>
                </a:lnTo>
                <a:lnTo>
                  <a:pt x="3460534" y="4183964"/>
                </a:lnTo>
                <a:lnTo>
                  <a:pt x="3461524" y="4132084"/>
                </a:lnTo>
                <a:lnTo>
                  <a:pt x="3462871" y="4077601"/>
                </a:lnTo>
                <a:lnTo>
                  <a:pt x="3464572" y="4022331"/>
                </a:lnTo>
                <a:lnTo>
                  <a:pt x="3466617" y="3966311"/>
                </a:lnTo>
                <a:lnTo>
                  <a:pt x="3469030" y="3909555"/>
                </a:lnTo>
                <a:lnTo>
                  <a:pt x="3471837" y="3852100"/>
                </a:lnTo>
                <a:lnTo>
                  <a:pt x="3475037" y="3793960"/>
                </a:lnTo>
                <a:lnTo>
                  <a:pt x="3478657" y="3735171"/>
                </a:lnTo>
                <a:lnTo>
                  <a:pt x="3482695" y="3675735"/>
                </a:lnTo>
                <a:lnTo>
                  <a:pt x="3487178" y="3615702"/>
                </a:lnTo>
                <a:lnTo>
                  <a:pt x="3492119" y="3555085"/>
                </a:lnTo>
                <a:lnTo>
                  <a:pt x="3497529" y="3493909"/>
                </a:lnTo>
                <a:lnTo>
                  <a:pt x="3503422" y="3432187"/>
                </a:lnTo>
                <a:lnTo>
                  <a:pt x="3508883" y="3378720"/>
                </a:lnTo>
                <a:lnTo>
                  <a:pt x="3514648" y="3325469"/>
                </a:lnTo>
                <a:lnTo>
                  <a:pt x="3520719" y="3272396"/>
                </a:lnTo>
                <a:lnTo>
                  <a:pt x="3527107" y="3219488"/>
                </a:lnTo>
                <a:lnTo>
                  <a:pt x="3533800" y="3166770"/>
                </a:lnTo>
                <a:lnTo>
                  <a:pt x="3540810" y="3114217"/>
                </a:lnTo>
                <a:lnTo>
                  <a:pt x="3548126" y="3061843"/>
                </a:lnTo>
                <a:lnTo>
                  <a:pt x="3555873" y="3008833"/>
                </a:lnTo>
                <a:lnTo>
                  <a:pt x="3563709" y="2957461"/>
                </a:lnTo>
                <a:lnTo>
                  <a:pt x="3571913" y="2905823"/>
                </a:lnTo>
                <a:lnTo>
                  <a:pt x="3580460" y="2854185"/>
                </a:lnTo>
                <a:lnTo>
                  <a:pt x="3589312" y="2802725"/>
                </a:lnTo>
                <a:lnTo>
                  <a:pt x="3598468" y="2751467"/>
                </a:lnTo>
                <a:lnTo>
                  <a:pt x="3607943" y="2700401"/>
                </a:lnTo>
                <a:lnTo>
                  <a:pt x="3617709" y="2649524"/>
                </a:lnTo>
                <a:lnTo>
                  <a:pt x="3627793" y="2598839"/>
                </a:lnTo>
                <a:lnTo>
                  <a:pt x="3638169" y="2548356"/>
                </a:lnTo>
                <a:lnTo>
                  <a:pt x="3648849" y="2498064"/>
                </a:lnTo>
                <a:lnTo>
                  <a:pt x="3659848" y="2447975"/>
                </a:lnTo>
                <a:lnTo>
                  <a:pt x="3671138" y="2398090"/>
                </a:lnTo>
                <a:lnTo>
                  <a:pt x="3682733" y="2348407"/>
                </a:lnTo>
                <a:lnTo>
                  <a:pt x="3694633" y="2298928"/>
                </a:lnTo>
                <a:lnTo>
                  <a:pt x="3706838" y="2249665"/>
                </a:lnTo>
                <a:lnTo>
                  <a:pt x="3719347" y="2200605"/>
                </a:lnTo>
                <a:lnTo>
                  <a:pt x="3732149" y="2151748"/>
                </a:lnTo>
                <a:lnTo>
                  <a:pt x="3745255" y="2103107"/>
                </a:lnTo>
                <a:lnTo>
                  <a:pt x="3758666" y="2054682"/>
                </a:lnTo>
                <a:lnTo>
                  <a:pt x="3772370" y="2006473"/>
                </a:lnTo>
                <a:lnTo>
                  <a:pt x="3786378" y="1958479"/>
                </a:lnTo>
                <a:lnTo>
                  <a:pt x="3800691" y="1910715"/>
                </a:lnTo>
                <a:lnTo>
                  <a:pt x="3815296" y="1863166"/>
                </a:lnTo>
                <a:lnTo>
                  <a:pt x="3830205" y="1815833"/>
                </a:lnTo>
                <a:lnTo>
                  <a:pt x="3845407" y="1768729"/>
                </a:lnTo>
                <a:lnTo>
                  <a:pt x="3860914" y="1721853"/>
                </a:lnTo>
                <a:lnTo>
                  <a:pt x="3876713" y="1675193"/>
                </a:lnTo>
                <a:lnTo>
                  <a:pt x="3892804" y="1628775"/>
                </a:lnTo>
                <a:lnTo>
                  <a:pt x="3909199" y="1582585"/>
                </a:lnTo>
                <a:lnTo>
                  <a:pt x="3925887" y="1536636"/>
                </a:lnTo>
                <a:lnTo>
                  <a:pt x="3942867" y="1490916"/>
                </a:lnTo>
                <a:lnTo>
                  <a:pt x="3960152" y="1445425"/>
                </a:lnTo>
                <a:lnTo>
                  <a:pt x="3978783" y="1397508"/>
                </a:lnTo>
                <a:lnTo>
                  <a:pt x="3997795" y="1349768"/>
                </a:lnTo>
                <a:lnTo>
                  <a:pt x="4017175" y="1302219"/>
                </a:lnTo>
                <a:lnTo>
                  <a:pt x="4036936" y="1254887"/>
                </a:lnTo>
                <a:lnTo>
                  <a:pt x="4057040" y="1207757"/>
                </a:lnTo>
                <a:lnTo>
                  <a:pt x="4077512" y="1160843"/>
                </a:lnTo>
                <a:lnTo>
                  <a:pt x="4098340" y="1114183"/>
                </a:lnTo>
                <a:lnTo>
                  <a:pt x="4119511" y="1067752"/>
                </a:lnTo>
                <a:lnTo>
                  <a:pt x="4141025" y="1021588"/>
                </a:lnTo>
                <a:lnTo>
                  <a:pt x="4162869" y="975690"/>
                </a:lnTo>
                <a:lnTo>
                  <a:pt x="4185094" y="929982"/>
                </a:lnTo>
                <a:lnTo>
                  <a:pt x="4207548" y="884745"/>
                </a:lnTo>
                <a:lnTo>
                  <a:pt x="4230382" y="839711"/>
                </a:lnTo>
                <a:lnTo>
                  <a:pt x="4253522" y="794994"/>
                </a:lnTo>
                <a:lnTo>
                  <a:pt x="4259326" y="784009"/>
                </a:lnTo>
                <a:lnTo>
                  <a:pt x="4305643" y="1030528"/>
                </a:lnTo>
                <a:lnTo>
                  <a:pt x="4315104" y="1079779"/>
                </a:lnTo>
                <a:lnTo>
                  <a:pt x="4324959" y="1129017"/>
                </a:lnTo>
                <a:lnTo>
                  <a:pt x="4335234" y="1178255"/>
                </a:lnTo>
                <a:lnTo>
                  <a:pt x="4345902" y="1227493"/>
                </a:lnTo>
                <a:lnTo>
                  <a:pt x="4356976" y="1276705"/>
                </a:lnTo>
                <a:lnTo>
                  <a:pt x="4368444" y="1325905"/>
                </a:lnTo>
                <a:lnTo>
                  <a:pt x="4380306" y="1375092"/>
                </a:lnTo>
                <a:lnTo>
                  <a:pt x="4392574" y="1424254"/>
                </a:lnTo>
                <a:lnTo>
                  <a:pt x="4405249" y="1473390"/>
                </a:lnTo>
                <a:lnTo>
                  <a:pt x="4418304" y="1522501"/>
                </a:lnTo>
                <a:lnTo>
                  <a:pt x="4431766" y="1571574"/>
                </a:lnTo>
                <a:lnTo>
                  <a:pt x="4445622" y="1620621"/>
                </a:lnTo>
                <a:lnTo>
                  <a:pt x="4459859" y="1669630"/>
                </a:lnTo>
                <a:lnTo>
                  <a:pt x="4474502" y="1718602"/>
                </a:lnTo>
                <a:lnTo>
                  <a:pt x="4489539" y="1767535"/>
                </a:lnTo>
                <a:lnTo>
                  <a:pt x="4504956" y="1816430"/>
                </a:lnTo>
                <a:lnTo>
                  <a:pt x="4520768" y="1865261"/>
                </a:lnTo>
                <a:lnTo>
                  <a:pt x="4536973" y="1914055"/>
                </a:lnTo>
                <a:lnTo>
                  <a:pt x="4553559" y="1962785"/>
                </a:lnTo>
                <a:lnTo>
                  <a:pt x="4570539" y="2011464"/>
                </a:lnTo>
                <a:lnTo>
                  <a:pt x="4587900" y="2060079"/>
                </a:lnTo>
                <a:lnTo>
                  <a:pt x="4605655" y="2108644"/>
                </a:lnTo>
                <a:lnTo>
                  <a:pt x="4623778" y="2157133"/>
                </a:lnTo>
                <a:lnTo>
                  <a:pt x="4642294" y="2205558"/>
                </a:lnTo>
                <a:lnTo>
                  <a:pt x="4661205" y="2253907"/>
                </a:lnTo>
                <a:lnTo>
                  <a:pt x="4680483" y="2302192"/>
                </a:lnTo>
                <a:lnTo>
                  <a:pt x="4700143" y="2350389"/>
                </a:lnTo>
                <a:lnTo>
                  <a:pt x="4720183" y="2398522"/>
                </a:lnTo>
                <a:lnTo>
                  <a:pt x="4740605" y="2446553"/>
                </a:lnTo>
                <a:lnTo>
                  <a:pt x="4761408" y="2494521"/>
                </a:lnTo>
                <a:lnTo>
                  <a:pt x="4782591" y="2542387"/>
                </a:lnTo>
                <a:lnTo>
                  <a:pt x="4802352" y="2586253"/>
                </a:lnTo>
                <a:lnTo>
                  <a:pt x="4822444" y="2630081"/>
                </a:lnTo>
                <a:lnTo>
                  <a:pt x="4842865" y="2673858"/>
                </a:lnTo>
                <a:lnTo>
                  <a:pt x="4863604" y="2717584"/>
                </a:lnTo>
                <a:lnTo>
                  <a:pt x="4884661" y="2761272"/>
                </a:lnTo>
                <a:lnTo>
                  <a:pt x="4906048" y="2804896"/>
                </a:lnTo>
                <a:lnTo>
                  <a:pt x="4927739" y="2848470"/>
                </a:lnTo>
                <a:lnTo>
                  <a:pt x="4949761" y="2892006"/>
                </a:lnTo>
                <a:lnTo>
                  <a:pt x="4972101" y="2935465"/>
                </a:lnTo>
                <a:lnTo>
                  <a:pt x="4994770" y="2978886"/>
                </a:lnTo>
                <a:lnTo>
                  <a:pt x="5017744" y="3022244"/>
                </a:lnTo>
                <a:lnTo>
                  <a:pt x="5041036" y="3065551"/>
                </a:lnTo>
                <a:lnTo>
                  <a:pt x="5064645" y="3108782"/>
                </a:lnTo>
                <a:lnTo>
                  <a:pt x="5088572" y="3151975"/>
                </a:lnTo>
                <a:lnTo>
                  <a:pt x="5120259" y="3208172"/>
                </a:lnTo>
                <a:lnTo>
                  <a:pt x="5120259" y="1450200"/>
                </a:lnTo>
                <a:close/>
              </a:path>
            </a:pathLst>
          </a:custGeom>
          <a:solidFill>
            <a:srgbClr val="043947">
              <a:alpha val="9999"/>
            </a:srgbClr>
          </a:solidFill>
        </p:spPr>
        <p:txBody>
          <a:bodyPr wrap="square" lIns="0" tIns="0" rIns="0" bIns="0" rtlCol="0"/>
          <a:lstStyle/>
          <a:p>
            <a:endParaRPr sz="1092"/>
          </a:p>
        </p:txBody>
      </p:sp>
      <p:sp>
        <p:nvSpPr>
          <p:cNvPr id="32" name="Content Placeholder 2">
            <a:extLst>
              <a:ext uri="{FF2B5EF4-FFF2-40B4-BE49-F238E27FC236}">
                <a16:creationId xmlns:a16="http://schemas.microsoft.com/office/drawing/2014/main" id="{CCB33012-B376-7F4B-974C-F128178EC208}"/>
              </a:ext>
            </a:extLst>
          </p:cNvPr>
          <p:cNvSpPr>
            <a:spLocks noGrp="1"/>
          </p:cNvSpPr>
          <p:nvPr>
            <p:ph idx="1"/>
          </p:nvPr>
        </p:nvSpPr>
        <p:spPr>
          <a:xfrm>
            <a:off x="532220" y="1577341"/>
            <a:ext cx="11050181" cy="83986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Holder 6">
            <a:extLst>
              <a:ext uri="{FF2B5EF4-FFF2-40B4-BE49-F238E27FC236}">
                <a16:creationId xmlns:a16="http://schemas.microsoft.com/office/drawing/2014/main" id="{600DBE62-43CB-654C-BD7B-31CC516A43CD}"/>
              </a:ext>
            </a:extLst>
          </p:cNvPr>
          <p:cNvSpPr>
            <a:spLocks noGrp="1"/>
          </p:cNvSpPr>
          <p:nvPr>
            <p:ph type="sldNum" sz="quarter" idx="7"/>
          </p:nvPr>
        </p:nvSpPr>
        <p:spPr>
          <a:xfrm>
            <a:off x="8778241" y="6377940"/>
            <a:ext cx="2804159" cy="93318"/>
          </a:xfrm>
          <a:prstGeom prst="rect">
            <a:avLst/>
          </a:prstGeom>
        </p:spPr>
        <p:txBody>
          <a:bodyPr wrap="square" lIns="0" tIns="0" rIns="0" bIns="0">
            <a:spAutoFit/>
          </a:bodyPr>
          <a:lstStyle>
            <a:lvl1pPr algn="r">
              <a:defRPr sz="606" b="1">
                <a:solidFill>
                  <a:schemeClr val="accent1"/>
                </a:solidFill>
                <a:latin typeface="Arial" panose="020B0604020202020204" pitchFamily="34" charset="0"/>
                <a:cs typeface="Arial" panose="020B0604020202020204" pitchFamily="34" charset="0"/>
              </a:defRPr>
            </a:lvl1pPr>
          </a:lstStyle>
          <a:p>
            <a:fld id="{B6F15528-21DE-4FAA-801E-634DDDAF4B2B}" type="slidenum">
              <a:rPr lang="en-GB" smtClean="0"/>
              <a:pPr/>
              <a:t>‹#›</a:t>
            </a:fld>
            <a:endParaRPr lang="en-GB"/>
          </a:p>
        </p:txBody>
      </p:sp>
    </p:spTree>
    <p:extLst>
      <p:ext uri="{BB962C8B-B14F-4D97-AF65-F5344CB8AC3E}">
        <p14:creationId xmlns:p14="http://schemas.microsoft.com/office/powerpoint/2010/main" val="224964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3611-7FEC-0422-E687-A98CCB9A6A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A01735-415F-E8AD-B423-82F4D5DED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19C01D-D8D2-366B-6EE3-775F9EA846F0}"/>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5" name="Footer Placeholder 4">
            <a:extLst>
              <a:ext uri="{FF2B5EF4-FFF2-40B4-BE49-F238E27FC236}">
                <a16:creationId xmlns:a16="http://schemas.microsoft.com/office/drawing/2014/main" id="{1AAEC12F-6744-6E2B-E69A-53573F57DD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58288-C42B-DECB-93D4-E845BFCC9A69}"/>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971660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97D9-7216-4504-BDB8-F14F1E8E8F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499DC2-01EE-FBA0-EB51-F822716B4F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A2C2C-1819-A6F1-11FB-B038E241398B}"/>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5" name="Footer Placeholder 4">
            <a:extLst>
              <a:ext uri="{FF2B5EF4-FFF2-40B4-BE49-F238E27FC236}">
                <a16:creationId xmlns:a16="http://schemas.microsoft.com/office/drawing/2014/main" id="{C7972B43-2C83-4CA8-0C17-D2370CB28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513D7-ACA4-216D-4E59-67B7AA98B201}"/>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171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0AE89-DE5B-C234-2677-F84A36C54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37E585-AAC9-59D2-A0A0-6A1B94DA8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544052-0FB1-A050-7645-142DAAD125D2}"/>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5" name="Footer Placeholder 4">
            <a:extLst>
              <a:ext uri="{FF2B5EF4-FFF2-40B4-BE49-F238E27FC236}">
                <a16:creationId xmlns:a16="http://schemas.microsoft.com/office/drawing/2014/main" id="{A0AE544A-7071-DA2A-FD87-FB19B05034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61870-A6D9-FDC2-E8A8-B624394ED804}"/>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4076634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DDEDE-3911-4872-C3CF-35B3CDA9B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E0FE6-2A33-F812-7A87-83297C55F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9E3557-D57A-A8A1-30CF-4743906E47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DFF3DC-D3A3-205F-6161-6054CBBCB355}"/>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6" name="Footer Placeholder 5">
            <a:extLst>
              <a:ext uri="{FF2B5EF4-FFF2-40B4-BE49-F238E27FC236}">
                <a16:creationId xmlns:a16="http://schemas.microsoft.com/office/drawing/2014/main" id="{2B0EB5ED-8992-D138-0B25-845B4AB1BB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26D6D3-A266-C4E8-AE65-69441DA04A35}"/>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755892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AA0DC-2803-CDE1-9A8F-DF9D0D6BE2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95AF4A7-16A3-5D92-8F7C-A4CA95471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FB3E0-1A07-8EA7-CDF6-2ACCB84AC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8E3644-5302-5DE5-0660-CB8EBFE1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F344E-C5D7-7B51-D46A-702B2C2F3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2E4735-252C-EC55-2D43-1BCB40E36A5C}"/>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8" name="Footer Placeholder 7">
            <a:extLst>
              <a:ext uri="{FF2B5EF4-FFF2-40B4-BE49-F238E27FC236}">
                <a16:creationId xmlns:a16="http://schemas.microsoft.com/office/drawing/2014/main" id="{28B922BD-16EB-43F2-B074-2687AD94C4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938D3B-1E2B-1D1A-95F1-B5C32CB38E6B}"/>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699203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7BEF-D612-884B-6163-4BA4419DBD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6F6B33-E75A-2E7A-3B64-7906562D5901}"/>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4" name="Footer Placeholder 3">
            <a:extLst>
              <a:ext uri="{FF2B5EF4-FFF2-40B4-BE49-F238E27FC236}">
                <a16:creationId xmlns:a16="http://schemas.microsoft.com/office/drawing/2014/main" id="{40BC05D9-CE40-EA8A-E71C-36A628F0C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0274EF-B711-DAF9-6197-CE953000AD1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6765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F522-89B8-4F72-8F4C-427F240D9A0C}"/>
              </a:ext>
            </a:extLst>
          </p:cNvPr>
          <p:cNvSpPr>
            <a:spLocks noGrp="1"/>
          </p:cNvSpPr>
          <p:nvPr>
            <p:ph type="ctrTitle"/>
          </p:nvPr>
        </p:nvSpPr>
        <p:spPr>
          <a:xfrm>
            <a:off x="1524000" y="1122364"/>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91D18F5-32D0-4DD0-A139-BAF69264D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8CE5A5E-CD92-4E89-9241-A93D8ED39493}"/>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F71EA482-2A04-435F-A8EB-4420F70F3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E1788-CA4A-4B40-AADD-9C897BDC3D8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392445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9A7F32-0B5D-1F3A-C034-8674DC3D52F0}"/>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3" name="Footer Placeholder 2">
            <a:extLst>
              <a:ext uri="{FF2B5EF4-FFF2-40B4-BE49-F238E27FC236}">
                <a16:creationId xmlns:a16="http://schemas.microsoft.com/office/drawing/2014/main" id="{ADB53CA3-DEB5-5D6D-1BDD-E2E902C4B7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05D202-8A9E-0A86-687D-E130D795E7D0}"/>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85326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3C86-5DDE-50C6-FFD6-0EE09E063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344B4F-8975-D8D2-7C7A-CA7C5D895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B55AB9-43A2-DF64-9A26-E805E3506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D5FBD-DBEB-7966-6CD5-F2C6DAF4E65B}"/>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6" name="Footer Placeholder 5">
            <a:extLst>
              <a:ext uri="{FF2B5EF4-FFF2-40B4-BE49-F238E27FC236}">
                <a16:creationId xmlns:a16="http://schemas.microsoft.com/office/drawing/2014/main" id="{AE90DCD3-587A-E8BB-F4E7-512BFA4DAD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899EC-A9B8-BD31-0C89-446B84D3CF58}"/>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33064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E93D-D0B5-3BD0-C07A-A229F58E2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2BB635-A8FD-DD53-A07C-6DDF674DD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0F5B3F-949E-894D-8047-4C41CD6C6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1584B-1419-5622-A42D-F5947F45F496}"/>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6" name="Footer Placeholder 5">
            <a:extLst>
              <a:ext uri="{FF2B5EF4-FFF2-40B4-BE49-F238E27FC236}">
                <a16:creationId xmlns:a16="http://schemas.microsoft.com/office/drawing/2014/main" id="{76E3FE88-9F83-2CD2-3DEC-45E611C30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ECCA20-A74C-78CC-BCFB-E75A0B09FCF6}"/>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71725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1200-0C0E-FE8E-BB11-A9F1C0F4CB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BF11C4-1E9A-1E9E-F6EB-AA007F0D8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2CF38-B688-5508-CD00-D05D86ACB768}"/>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5" name="Footer Placeholder 4">
            <a:extLst>
              <a:ext uri="{FF2B5EF4-FFF2-40B4-BE49-F238E27FC236}">
                <a16:creationId xmlns:a16="http://schemas.microsoft.com/office/drawing/2014/main" id="{096A2AF6-107A-B982-EFC8-5E3082AFBA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9849BF-B072-CBCA-6093-8585B0C0DD93}"/>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227551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A5AF32-C9F7-DAF3-EE41-4AB46A477B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DF4DB9-C22D-2AF1-1044-650688F50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EC2F43-CCA4-848A-62AE-B2CADEE0D418}"/>
              </a:ext>
            </a:extLst>
          </p:cNvPr>
          <p:cNvSpPr>
            <a:spLocks noGrp="1"/>
          </p:cNvSpPr>
          <p:nvPr>
            <p:ph type="dt" sz="half" idx="10"/>
          </p:nvPr>
        </p:nvSpPr>
        <p:spPr/>
        <p:txBody>
          <a:bodyPr/>
          <a:lstStyle/>
          <a:p>
            <a:fld id="{8F3EBEC9-E5BE-4E5C-9904-9D43B3EDD661}" type="datetimeFigureOut">
              <a:rPr lang="en-GB" smtClean="0"/>
              <a:t>27/11/2022</a:t>
            </a:fld>
            <a:endParaRPr lang="en-GB"/>
          </a:p>
        </p:txBody>
      </p:sp>
      <p:sp>
        <p:nvSpPr>
          <p:cNvPr id="5" name="Footer Placeholder 4">
            <a:extLst>
              <a:ext uri="{FF2B5EF4-FFF2-40B4-BE49-F238E27FC236}">
                <a16:creationId xmlns:a16="http://schemas.microsoft.com/office/drawing/2014/main" id="{1799D55A-86E9-6AA0-4478-C39FC30B3C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D1C95A-311A-E184-2A0E-DF3DD642E99F}"/>
              </a:ext>
            </a:extLst>
          </p:cNvPr>
          <p:cNvSpPr>
            <a:spLocks noGrp="1"/>
          </p:cNvSpPr>
          <p:nvPr>
            <p:ph type="sldNum" sz="quarter" idx="12"/>
          </p:nvPr>
        </p:nvSpPr>
        <p:spPr/>
        <p:txBody>
          <a:bodyPr/>
          <a:lstStyle/>
          <a:p>
            <a:fld id="{D48365B2-3ACF-4197-8781-ED719293CFD1}" type="slidenum">
              <a:rPr lang="en-GB" smtClean="0"/>
              <a:t>‹#›</a:t>
            </a:fld>
            <a:endParaRPr lang="en-GB"/>
          </a:p>
        </p:txBody>
      </p:sp>
    </p:spTree>
    <p:extLst>
      <p:ext uri="{BB962C8B-B14F-4D97-AF65-F5344CB8AC3E}">
        <p14:creationId xmlns:p14="http://schemas.microsoft.com/office/powerpoint/2010/main" val="371929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2164-E25B-483B-BE98-F92123402D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39AFF3-EC3F-4A34-A40A-3064B04C67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FC081-2403-4643-8701-A9C71D64BD9D}"/>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B345C5FC-D992-45B1-8A0C-E1DE270806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67287C-1097-499C-B761-433B7D9123C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03575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2F1EC-89BE-4618-B8CB-D5DF565CE2A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5CAD92-0BC5-4919-9AA4-A1E57EE259D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15AE3-CBEC-43D6-8B43-AE001603685F}"/>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58F60CA9-5C5C-468A-BD09-9C47D8BC8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B6C09-2B08-4798-93E3-13E722B40C35}"/>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553623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2030-8219-431D-A5A6-02B58734CE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1BC4-7B4B-47A7-8068-B985CA0FCF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97C8F1-93B0-4870-A1A0-1EA1A4043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498A5E-31C0-45E8-B39C-06A815BDEF14}"/>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6" name="Footer Placeholder 5">
            <a:extLst>
              <a:ext uri="{FF2B5EF4-FFF2-40B4-BE49-F238E27FC236}">
                <a16:creationId xmlns:a16="http://schemas.microsoft.com/office/drawing/2014/main" id="{F4D3447F-63E1-4644-9750-6EAFA431BA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6AE754-E38F-472E-87DA-325ADC30C06E}"/>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79772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6474-1B9B-4192-969B-CD577A5F2C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D6DE4B-D564-4ABF-A69E-DC603A49C04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2EDEE6-EC04-4475-83CC-840DEE6069C3}"/>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444B57-4138-4168-A8C1-C8A97486B6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C10DD-2963-4145-9616-72225FCAD4DD}"/>
              </a:ext>
            </a:extLst>
          </p:cNvPr>
          <p:cNvSpPr>
            <a:spLocks noGrp="1"/>
          </p:cNvSpPr>
          <p:nvPr>
            <p:ph sz="quarter" idx="4"/>
          </p:nvPr>
        </p:nvSpPr>
        <p:spPr>
          <a:xfrm>
            <a:off x="6172200"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BDC7241-FB67-462F-84F5-3680D8192E0A}"/>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8" name="Footer Placeholder 7">
            <a:extLst>
              <a:ext uri="{FF2B5EF4-FFF2-40B4-BE49-F238E27FC236}">
                <a16:creationId xmlns:a16="http://schemas.microsoft.com/office/drawing/2014/main" id="{6751C867-5771-45EF-BF7B-AB44E5D1E7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D81015-B4CA-4A27-A6CD-BCBD079FB4AD}"/>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4874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5756-1DC4-4EB5-B502-C454A1DE03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D40320-77C0-4C05-B8F1-6F3361AB3EA9}"/>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4" name="Footer Placeholder 3">
            <a:extLst>
              <a:ext uri="{FF2B5EF4-FFF2-40B4-BE49-F238E27FC236}">
                <a16:creationId xmlns:a16="http://schemas.microsoft.com/office/drawing/2014/main" id="{A8110F60-C852-42B6-9724-AFEF9A2DFE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6C0A14-79E0-4367-9B8C-450CCE1E657F}"/>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132893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632AFD-2202-409E-9576-9CFD627FB64F}"/>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3" name="Footer Placeholder 2">
            <a:extLst>
              <a:ext uri="{FF2B5EF4-FFF2-40B4-BE49-F238E27FC236}">
                <a16:creationId xmlns:a16="http://schemas.microsoft.com/office/drawing/2014/main" id="{021948CA-E8BA-4C07-B3E3-48AE38A01C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5EE61A-F4D6-45BF-B1F8-ADE6A4EDAC50}"/>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262773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E8E9B-7B95-4F55-B90F-85258F6C98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694C78-3545-426B-B10A-CB57A150AA2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621689-E164-4D77-8F83-A19085EE4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3233A-CBCE-44F5-BBCC-0BBFD43FD011}"/>
              </a:ext>
            </a:extLst>
          </p:cNvPr>
          <p:cNvSpPr>
            <a:spLocks noGrp="1"/>
          </p:cNvSpPr>
          <p:nvPr>
            <p:ph type="dt" sz="half" idx="10"/>
          </p:nvPr>
        </p:nvSpPr>
        <p:spPr/>
        <p:txBody>
          <a:bodyPr/>
          <a:lstStyle/>
          <a:p>
            <a:fld id="{2626B014-A82A-4D9D-A2AC-3EC2B2EBC0A9}" type="datetimeFigureOut">
              <a:rPr lang="en-GB" smtClean="0"/>
              <a:t>27/11/2022</a:t>
            </a:fld>
            <a:endParaRPr lang="en-GB"/>
          </a:p>
        </p:txBody>
      </p:sp>
      <p:sp>
        <p:nvSpPr>
          <p:cNvPr id="6" name="Footer Placeholder 5">
            <a:extLst>
              <a:ext uri="{FF2B5EF4-FFF2-40B4-BE49-F238E27FC236}">
                <a16:creationId xmlns:a16="http://schemas.microsoft.com/office/drawing/2014/main" id="{32645FDD-586E-4826-A951-6E44AF8F7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558078-9894-427A-93B6-0399343E3E87}"/>
              </a:ext>
            </a:extLst>
          </p:cNvPr>
          <p:cNvSpPr>
            <a:spLocks noGrp="1"/>
          </p:cNvSpPr>
          <p:nvPr>
            <p:ph type="sldNum" sz="quarter" idx="12"/>
          </p:nvPr>
        </p:nvSpPr>
        <p:spPr/>
        <p:txBody>
          <a:bodyPr/>
          <a:lstStyle/>
          <a:p>
            <a:fld id="{2203CAC2-8DC3-4225-B97A-5E6EBA27EAD5}" type="slidenum">
              <a:rPr lang="en-GB" smtClean="0"/>
              <a:t>‹#›</a:t>
            </a:fld>
            <a:endParaRPr lang="en-GB"/>
          </a:p>
        </p:txBody>
      </p:sp>
    </p:spTree>
    <p:extLst>
      <p:ext uri="{BB962C8B-B14F-4D97-AF65-F5344CB8AC3E}">
        <p14:creationId xmlns:p14="http://schemas.microsoft.com/office/powerpoint/2010/main" val="419995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858CD-97D5-45FC-81C7-0F2A1FCB06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85B1B0-6870-4F30-B676-4957C93D8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C154F4-9B40-4771-84B4-2D7DBEF67ED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6B014-A82A-4D9D-A2AC-3EC2B2EBC0A9}" type="datetimeFigureOut">
              <a:rPr lang="en-GB" smtClean="0"/>
              <a:t>27/11/2022</a:t>
            </a:fld>
            <a:endParaRPr lang="en-GB"/>
          </a:p>
        </p:txBody>
      </p:sp>
      <p:sp>
        <p:nvSpPr>
          <p:cNvPr id="5" name="Footer Placeholder 4">
            <a:extLst>
              <a:ext uri="{FF2B5EF4-FFF2-40B4-BE49-F238E27FC236}">
                <a16:creationId xmlns:a16="http://schemas.microsoft.com/office/drawing/2014/main" id="{30A6DD5A-B974-487A-BBA0-488749D85F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5943EC-F4C5-4257-AE0E-F9EBB4E43AA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3CAC2-8DC3-4225-B97A-5E6EBA27EAD5}" type="slidenum">
              <a:rPr lang="en-GB" smtClean="0"/>
              <a:t>‹#›</a:t>
            </a:fld>
            <a:endParaRPr lang="en-GB"/>
          </a:p>
        </p:txBody>
      </p:sp>
    </p:spTree>
    <p:extLst>
      <p:ext uri="{BB962C8B-B14F-4D97-AF65-F5344CB8AC3E}">
        <p14:creationId xmlns:p14="http://schemas.microsoft.com/office/powerpoint/2010/main" val="301019383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C47B2-BDBB-B513-2F68-D67ED4BE0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5DD259-482C-F9CD-640C-DDB1C515C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6E7CB5-DE30-CE90-B482-9F1885503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EBEC9-E5BE-4E5C-9904-9D43B3EDD661}" type="datetimeFigureOut">
              <a:rPr lang="en-GB" smtClean="0"/>
              <a:t>27/11/2022</a:t>
            </a:fld>
            <a:endParaRPr lang="en-GB"/>
          </a:p>
        </p:txBody>
      </p:sp>
      <p:sp>
        <p:nvSpPr>
          <p:cNvPr id="5" name="Footer Placeholder 4">
            <a:extLst>
              <a:ext uri="{FF2B5EF4-FFF2-40B4-BE49-F238E27FC236}">
                <a16:creationId xmlns:a16="http://schemas.microsoft.com/office/drawing/2014/main" id="{604D428C-1923-0C7F-18C8-A9D603A425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4FFB56-300D-BA08-EFDE-F51317C3F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365B2-3ACF-4197-8781-ED719293CFD1}" type="slidenum">
              <a:rPr lang="en-GB" smtClean="0"/>
              <a:t>‹#›</a:t>
            </a:fld>
            <a:endParaRPr lang="en-GB"/>
          </a:p>
        </p:txBody>
      </p:sp>
    </p:spTree>
    <p:extLst>
      <p:ext uri="{BB962C8B-B14F-4D97-AF65-F5344CB8AC3E}">
        <p14:creationId xmlns:p14="http://schemas.microsoft.com/office/powerpoint/2010/main" val="1869828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03_A8C29886.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F4A_95E1481C.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medium confidence">
            <a:extLst>
              <a:ext uri="{FF2B5EF4-FFF2-40B4-BE49-F238E27FC236}">
                <a16:creationId xmlns:a16="http://schemas.microsoft.com/office/drawing/2014/main" id="{84732852-7DE5-4565-ADC8-691730F3A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4" y="-25492"/>
            <a:ext cx="6841783" cy="6841783"/>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B2CB9A06-3B9A-4D14-9985-AA08A3A2751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16" name="TextBox 15">
            <a:extLst>
              <a:ext uri="{FF2B5EF4-FFF2-40B4-BE49-F238E27FC236}">
                <a16:creationId xmlns:a16="http://schemas.microsoft.com/office/drawing/2014/main" id="{29B7BF61-E699-42B6-8635-6C47099C390D}"/>
              </a:ext>
            </a:extLst>
          </p:cNvPr>
          <p:cNvSpPr txBox="1"/>
          <p:nvPr/>
        </p:nvSpPr>
        <p:spPr>
          <a:xfrm>
            <a:off x="-12764" y="1726406"/>
            <a:ext cx="10198100" cy="3405188"/>
          </a:xfrm>
          <a:prstGeom prst="roundRect">
            <a:avLst/>
          </a:prstGeom>
          <a:noFill/>
        </p:spPr>
        <p:txBody>
          <a:bodyPr wrap="square" lIns="91440" tIns="45720" rIns="91440" bIns="45720" rtlCol="0" anchor="t">
            <a:spAutoFit/>
          </a:bodyPr>
          <a:lstStyle/>
          <a:p>
            <a:r>
              <a:rPr lang="en-GB" sz="4800" b="1">
                <a:solidFill>
                  <a:srgbClr val="043D4B"/>
                </a:solidFill>
                <a:latin typeface="Century Gothic" panose="020B0502020202020204" pitchFamily="34" charset="0"/>
              </a:rPr>
              <a:t>Outer Dowsing Offshore Wind </a:t>
            </a:r>
          </a:p>
          <a:p>
            <a:r>
              <a:rPr lang="en-GB" sz="4000">
                <a:solidFill>
                  <a:srgbClr val="59A1AD"/>
                </a:solidFill>
                <a:latin typeface="Century Gothic" panose="020B0502020202020204" pitchFamily="34" charset="0"/>
              </a:rPr>
              <a:t>Community Liaison Group</a:t>
            </a:r>
          </a:p>
          <a:p>
            <a:endParaRPr lang="en-GB" sz="6600" b="1" i="1">
              <a:solidFill>
                <a:srgbClr val="043D4B"/>
              </a:solidFill>
              <a:latin typeface="Century Gothic" panose="020B0502020202020204" pitchFamily="34" charset="0"/>
            </a:endParaRPr>
          </a:p>
          <a:p>
            <a:r>
              <a:rPr lang="en-GB" sz="4000" b="1" spc="100">
                <a:solidFill>
                  <a:srgbClr val="043D4B"/>
                </a:solidFill>
                <a:latin typeface="Century Gothic" panose="020B0502020202020204" pitchFamily="34" charset="0"/>
              </a:rPr>
              <a:t>Q4 2022</a:t>
            </a:r>
            <a:endParaRPr lang="en-US" sz="3600" b="1" spc="100">
              <a:solidFill>
                <a:srgbClr val="043D4B"/>
              </a:solidFill>
              <a:latin typeface="Century Gothic"/>
            </a:endParaRPr>
          </a:p>
        </p:txBody>
      </p:sp>
    </p:spTree>
    <p:extLst>
      <p:ext uri="{BB962C8B-B14F-4D97-AF65-F5344CB8AC3E}">
        <p14:creationId xmlns:p14="http://schemas.microsoft.com/office/powerpoint/2010/main" val="254115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716811-3FA9-480C-8A97-9ACC66918410}"/>
              </a:ext>
            </a:extLst>
          </p:cNvPr>
          <p:cNvPicPr>
            <a:picLocks noChangeAspect="1"/>
          </p:cNvPicPr>
          <p:nvPr/>
        </p:nvPicPr>
        <p:blipFill rotWithShape="1">
          <a:blip r:embed="rId3"/>
          <a:srcRect t="118" r="9666" b="1"/>
          <a:stretch/>
        </p:blipFill>
        <p:spPr>
          <a:xfrm>
            <a:off x="-17017" y="8126"/>
            <a:ext cx="12209017" cy="6849874"/>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77672" y="220778"/>
            <a:ext cx="1552439" cy="436590"/>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554451" y="1865832"/>
            <a:ext cx="3960694" cy="578882"/>
          </a:xfrm>
          <a:prstGeom prst="roundRect">
            <a:avLst/>
          </a:prstGeom>
          <a:solidFill>
            <a:srgbClr val="FFFFFF">
              <a:alpha val="65098"/>
            </a:srgbClr>
          </a:solidFill>
        </p:spPr>
        <p:txBody>
          <a:bodyPr wrap="square" rtlCol="0">
            <a:spAutoFit/>
          </a:bodyPr>
          <a:lstStyle/>
          <a:p>
            <a:r>
              <a:rPr lang="en-GB" sz="1400">
                <a:solidFill>
                  <a:srgbClr val="043D4B"/>
                </a:solidFill>
                <a:latin typeface="Century Gothic" panose="020B0502020202020204" pitchFamily="34" charset="0"/>
              </a:rPr>
              <a:t>Thanks for joining us this evening! We really appreciate your time and feedback.</a:t>
            </a:r>
          </a:p>
        </p:txBody>
      </p:sp>
      <p:sp>
        <p:nvSpPr>
          <p:cNvPr id="33" name="TextBox 32">
            <a:extLst>
              <a:ext uri="{FF2B5EF4-FFF2-40B4-BE49-F238E27FC236}">
                <a16:creationId xmlns:a16="http://schemas.microsoft.com/office/drawing/2014/main" id="{69E538B7-C1F3-47A9-A32E-C4EC7449C3CF}"/>
              </a:ext>
            </a:extLst>
          </p:cNvPr>
          <p:cNvSpPr txBox="1"/>
          <p:nvPr/>
        </p:nvSpPr>
        <p:spPr>
          <a:xfrm>
            <a:off x="370006" y="805196"/>
            <a:ext cx="4329585" cy="769441"/>
          </a:xfrm>
          <a:prstGeom prst="rect">
            <a:avLst/>
          </a:prstGeom>
          <a:noFill/>
        </p:spPr>
        <p:txBody>
          <a:bodyPr wrap="square">
            <a:spAutoFit/>
          </a:bodyPr>
          <a:lstStyle/>
          <a:p>
            <a:r>
              <a:rPr lang="en-GB" sz="4400" b="1">
                <a:solidFill>
                  <a:schemeClr val="bg1"/>
                </a:solidFill>
                <a:latin typeface="Century Gothic" panose="020B0502020202020204" pitchFamily="34" charset="0"/>
              </a:rPr>
              <a:t>Q&amp;A</a:t>
            </a:r>
          </a:p>
        </p:txBody>
      </p:sp>
    </p:spTree>
    <p:extLst>
      <p:ext uri="{BB962C8B-B14F-4D97-AF65-F5344CB8AC3E}">
        <p14:creationId xmlns:p14="http://schemas.microsoft.com/office/powerpoint/2010/main" val="372814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8756A0-91DF-4E12-B4AA-295861238366}"/>
              </a:ext>
            </a:extLst>
          </p:cNvPr>
          <p:cNvGraphicFramePr>
            <a:graphicFrameLocks noGrp="1"/>
          </p:cNvGraphicFramePr>
          <p:nvPr>
            <p:extLst>
              <p:ext uri="{D42A27DB-BD31-4B8C-83A1-F6EECF244321}">
                <p14:modId xmlns:p14="http://schemas.microsoft.com/office/powerpoint/2010/main" val="3991716814"/>
              </p:ext>
            </p:extLst>
          </p:nvPr>
        </p:nvGraphicFramePr>
        <p:xfrm>
          <a:off x="315621" y="1636820"/>
          <a:ext cx="8625071" cy="2683631"/>
        </p:xfrm>
        <a:graphic>
          <a:graphicData uri="http://schemas.openxmlformats.org/drawingml/2006/table">
            <a:tbl>
              <a:tblPr>
                <a:tableStyleId>{5C22544A-7EE6-4342-B048-85BDC9FD1C3A}</a:tableStyleId>
              </a:tblPr>
              <a:tblGrid>
                <a:gridCol w="512895">
                  <a:extLst>
                    <a:ext uri="{9D8B030D-6E8A-4147-A177-3AD203B41FA5}">
                      <a16:colId xmlns:a16="http://schemas.microsoft.com/office/drawing/2014/main" val="540615546"/>
                    </a:ext>
                  </a:extLst>
                </a:gridCol>
                <a:gridCol w="6137404">
                  <a:extLst>
                    <a:ext uri="{9D8B030D-6E8A-4147-A177-3AD203B41FA5}">
                      <a16:colId xmlns:a16="http://schemas.microsoft.com/office/drawing/2014/main" val="4275714003"/>
                    </a:ext>
                  </a:extLst>
                </a:gridCol>
                <a:gridCol w="1974772">
                  <a:extLst>
                    <a:ext uri="{9D8B030D-6E8A-4147-A177-3AD203B41FA5}">
                      <a16:colId xmlns:a16="http://schemas.microsoft.com/office/drawing/2014/main" val="919597076"/>
                    </a:ext>
                  </a:extLst>
                </a:gridCol>
              </a:tblGrid>
              <a:tr h="489071">
                <a:tc gridSpan="2">
                  <a:txBody>
                    <a:bodyPr/>
                    <a:lstStyle/>
                    <a:p>
                      <a:pPr marL="0" marR="0">
                        <a:spcBef>
                          <a:spcPts val="0"/>
                        </a:spcBef>
                        <a:spcAft>
                          <a:spcPts val="0"/>
                        </a:spcAft>
                      </a:pPr>
                      <a:r>
                        <a:rPr lang="en-GB" sz="1200" u="sng">
                          <a:solidFill>
                            <a:srgbClr val="043D4B"/>
                          </a:solidFill>
                          <a:effectLst/>
                          <a:latin typeface="Century Gothic" panose="020B0502020202020204" pitchFamily="34" charset="0"/>
                        </a:rPr>
                        <a:t>Item</a:t>
                      </a:r>
                      <a:r>
                        <a:rPr lang="en-GB" sz="1200">
                          <a:solidFill>
                            <a:srgbClr val="043D4B"/>
                          </a:solidFill>
                          <a:effectLst/>
                          <a:latin typeface="Century Gothic" panose="020B0502020202020204" pitchFamily="34" charset="0"/>
                        </a:rPr>
                        <a:t>:</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oFill/>
                  </a:tcPr>
                </a:tc>
                <a:tc hMerge="1">
                  <a:txBody>
                    <a:bodyPr/>
                    <a:lstStyle/>
                    <a:p>
                      <a:endParaRPr lang="en-US"/>
                    </a:p>
                  </a:txBody>
                  <a:tcPr/>
                </a:tc>
                <a:tc>
                  <a:txBody>
                    <a:bodyPr/>
                    <a:lstStyle/>
                    <a:p>
                      <a:pPr marL="0" marR="0">
                        <a:spcBef>
                          <a:spcPts val="0"/>
                        </a:spcBef>
                        <a:spcAft>
                          <a:spcPts val="0"/>
                        </a:spcAft>
                      </a:pPr>
                      <a:r>
                        <a:rPr lang="en-GB" sz="1200" u="sng">
                          <a:solidFill>
                            <a:srgbClr val="043D4B"/>
                          </a:solidFill>
                          <a:effectLst/>
                          <a:latin typeface="Century Gothic" panose="020B0502020202020204" pitchFamily="34" charset="0"/>
                        </a:rPr>
                        <a:t>Timing (approx.)</a:t>
                      </a:r>
                      <a:endParaRPr lang="en-US" sz="1200">
                        <a:solidFill>
                          <a:srgbClr val="043D4B"/>
                        </a:solidFill>
                        <a:effectLst/>
                        <a:latin typeface="Century Gothic" panose="020B0502020202020204" pitchFamily="34" charset="0"/>
                      </a:endParaRPr>
                    </a:p>
                  </a:txBody>
                  <a:tcPr marL="68566" marR="68566" marT="0" marB="0">
                    <a:noFill/>
                  </a:tcPr>
                </a:tc>
                <a:extLst>
                  <a:ext uri="{0D108BD9-81ED-4DB2-BD59-A6C34878D82A}">
                    <a16:rowId xmlns:a16="http://schemas.microsoft.com/office/drawing/2014/main" val="195342926"/>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1</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Coffee and tea</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US" sz="1200" b="0" i="0">
                          <a:solidFill>
                            <a:srgbClr val="043D4B"/>
                          </a:solidFill>
                          <a:effectLst/>
                          <a:latin typeface="Century Gothic" panose="020B0502020202020204" pitchFamily="34" charset="0"/>
                        </a:rPr>
                        <a:t>10 mins</a:t>
                      </a:r>
                      <a:r>
                        <a:rPr lang="en-US" sz="1200" b="0" i="0">
                          <a:solidFill>
                            <a:srgbClr val="000000"/>
                          </a:solidFill>
                          <a:effectLst/>
                          <a:latin typeface="Century Gothic" panose="020B0502020202020204" pitchFamily="34" charset="0"/>
                        </a:rPr>
                        <a:t>​</a:t>
                      </a:r>
                      <a:endParaRPr lang="en-US" sz="1200" b="0" i="0">
                        <a:solidFill>
                          <a:srgbClr val="000000"/>
                        </a:solidFill>
                        <a:effectLst/>
                      </a:endParaRPr>
                    </a:p>
                  </a:txBody>
                  <a:tcPr anchor="ctr">
                    <a:noFill/>
                  </a:tcPr>
                </a:tc>
                <a:extLst>
                  <a:ext uri="{0D108BD9-81ED-4DB2-BD59-A6C34878D82A}">
                    <a16:rowId xmlns:a16="http://schemas.microsoft.com/office/drawing/2014/main" val="4257022933"/>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2</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Chair’s welcome and introductions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3953440884"/>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3</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Aims and Terms of Reference</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3102718830"/>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4</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Project Overview</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10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2907486733"/>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5</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Issues raised at Project Information Days / webinars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20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3311177682"/>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4</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Question and answer session / discussion on future topics</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20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1648281816"/>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5</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AOB</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515397367"/>
                  </a:ext>
                </a:extLst>
              </a:tr>
              <a:tr h="255219">
                <a:tc>
                  <a:txBody>
                    <a:bodyPr/>
                    <a:lstStyle/>
                    <a:p>
                      <a:pPr marL="0" marR="0">
                        <a:spcBef>
                          <a:spcPts val="0"/>
                        </a:spcBef>
                        <a:spcAft>
                          <a:spcPts val="0"/>
                        </a:spcAft>
                      </a:pPr>
                      <a:r>
                        <a:rPr lang="en-GB" sz="1200">
                          <a:solidFill>
                            <a:srgbClr val="043D4B"/>
                          </a:solidFill>
                          <a:effectLst/>
                          <a:latin typeface="Century Gothic" panose="020B0502020202020204" pitchFamily="34" charset="0"/>
                        </a:rPr>
                        <a:t>6</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3964" marR="53964" marT="36188" marB="36188" anchor="ctr">
                    <a:noFill/>
                  </a:tcPr>
                </a:tc>
                <a:tc>
                  <a:txBody>
                    <a:bodyPr/>
                    <a:lstStyle/>
                    <a:p>
                      <a:pPr marL="0" marR="0">
                        <a:spcBef>
                          <a:spcPts val="0"/>
                        </a:spcBef>
                        <a:spcAft>
                          <a:spcPts val="0"/>
                        </a:spcAft>
                      </a:pPr>
                      <a:r>
                        <a:rPr lang="en-GB" sz="1200">
                          <a:solidFill>
                            <a:srgbClr val="043D4B"/>
                          </a:solidFill>
                          <a:effectLst/>
                          <a:latin typeface="Century Gothic" panose="020B0502020202020204" pitchFamily="34" charset="0"/>
                        </a:rPr>
                        <a:t>Chair’s closing remarks and next steps / next meeting</a:t>
                      </a:r>
                      <a:endParaRPr lang="en-US" sz="1200">
                        <a:solidFill>
                          <a:srgbClr val="043D4B"/>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66" marR="68566" marT="0" marB="0" anchor="ctr">
                    <a:noFill/>
                  </a:tcPr>
                </a:tc>
                <a:tc>
                  <a:txBody>
                    <a:bodyPr/>
                    <a:lstStyle/>
                    <a:p>
                      <a:pPr algn="l" rtl="0" fontAlgn="base"/>
                      <a:r>
                        <a:rPr lang="en-GB" sz="1200" b="0" i="0">
                          <a:solidFill>
                            <a:srgbClr val="043D4B"/>
                          </a:solidFill>
                          <a:effectLst/>
                          <a:latin typeface="Century Gothic" panose="020B0502020202020204" pitchFamily="34" charset="0"/>
                        </a:rPr>
                        <a:t>5 mins</a:t>
                      </a:r>
                      <a:r>
                        <a:rPr lang="en-GB" sz="1200" b="0" i="0">
                          <a:solidFill>
                            <a:srgbClr val="000000"/>
                          </a:solidFill>
                          <a:effectLst/>
                          <a:latin typeface="Century Gothic" panose="020B0502020202020204" pitchFamily="34" charset="0"/>
                        </a:rPr>
                        <a:t>​</a:t>
                      </a:r>
                      <a:endParaRPr lang="en-GB" sz="1200" b="0" i="0">
                        <a:solidFill>
                          <a:srgbClr val="000000"/>
                        </a:solidFill>
                        <a:effectLst/>
                      </a:endParaRPr>
                    </a:p>
                  </a:txBody>
                  <a:tcPr anchor="ctr">
                    <a:noFill/>
                  </a:tcPr>
                </a:tc>
                <a:extLst>
                  <a:ext uri="{0D108BD9-81ED-4DB2-BD59-A6C34878D82A}">
                    <a16:rowId xmlns:a16="http://schemas.microsoft.com/office/drawing/2014/main" val="1144691108"/>
                  </a:ext>
                </a:extLst>
              </a:tr>
            </a:tbl>
          </a:graphicData>
        </a:graphic>
      </p:graphicFrame>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
        <p:nvSpPr>
          <p:cNvPr id="31" name="TextBox 30">
            <a:extLst>
              <a:ext uri="{FF2B5EF4-FFF2-40B4-BE49-F238E27FC236}">
                <a16:creationId xmlns:a16="http://schemas.microsoft.com/office/drawing/2014/main" id="{30B3AE40-8D60-4C18-9165-AF063DAEF61D}"/>
              </a:ext>
            </a:extLst>
          </p:cNvPr>
          <p:cNvSpPr txBox="1"/>
          <p:nvPr/>
        </p:nvSpPr>
        <p:spPr>
          <a:xfrm>
            <a:off x="191516" y="1198115"/>
            <a:ext cx="5800385" cy="593070"/>
          </a:xfrm>
          <a:prstGeom prst="roundRect">
            <a:avLst/>
          </a:prstGeom>
          <a:noFill/>
        </p:spPr>
        <p:txBody>
          <a:bodyPr wrap="square" lIns="91440" tIns="45720" rIns="91440" bIns="45720" anchor="t">
            <a:spAutoFit/>
          </a:bodyPr>
          <a:lstStyle/>
          <a:p>
            <a:pPr>
              <a:spcAft>
                <a:spcPts val="100"/>
              </a:spcAft>
            </a:pP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Outer Dowsing Offshore Wind - CLG</a:t>
            </a:r>
          </a:p>
          <a:p>
            <a:pPr>
              <a:spcAft>
                <a:spcPts val="100"/>
              </a:spcAft>
            </a:pPr>
            <a:endParaRPr lang="en-US" sz="1400">
              <a:solidFill>
                <a:srgbClr val="043D4B"/>
              </a:solidFill>
              <a:latin typeface="Century Gothic" panose="020B0502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41C083D-FC36-4D92-A349-E306030CFB6F}"/>
              </a:ext>
            </a:extLst>
          </p:cNvPr>
          <p:cNvSpPr txBox="1"/>
          <p:nvPr/>
        </p:nvSpPr>
        <p:spPr>
          <a:xfrm>
            <a:off x="181130" y="423828"/>
            <a:ext cx="6594320"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Agenda</a:t>
            </a:r>
            <a:endParaRPr lang="en-US" sz="3600" b="1">
              <a:solidFill>
                <a:srgbClr val="043D4B"/>
              </a:solidFill>
              <a:latin typeface="Century Gothic" panose="020B0502020202020204" pitchFamily="34" charset="0"/>
            </a:endParaRPr>
          </a:p>
        </p:txBody>
      </p:sp>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60" name="Picture 59">
            <a:extLst>
              <a:ext uri="{FF2B5EF4-FFF2-40B4-BE49-F238E27FC236}">
                <a16:creationId xmlns:a16="http://schemas.microsoft.com/office/drawing/2014/main" id="{F1D7CD8B-B35E-43BE-ABD2-9D12A187CDF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1100683" y="8284228"/>
            <a:ext cx="958006" cy="1293294"/>
          </a:xfrm>
          <a:prstGeom prst="rect">
            <a:avLst/>
          </a:prstGeom>
          <a:noFill/>
        </p:spPr>
      </p:pic>
      <p:pic>
        <p:nvPicPr>
          <p:cNvPr id="15" name="Picture 14">
            <a:extLst>
              <a:ext uri="{FF2B5EF4-FFF2-40B4-BE49-F238E27FC236}">
                <a16:creationId xmlns:a16="http://schemas.microsoft.com/office/drawing/2014/main" id="{53574D53-8832-434E-87FB-61226780621E}"/>
              </a:ext>
            </a:extLst>
          </p:cNvPr>
          <p:cNvPicPr>
            <a:picLocks noChangeAspect="1"/>
          </p:cNvPicPr>
          <p:nvPr/>
        </p:nvPicPr>
        <p:blipFill rotWithShape="1">
          <a:blip r:embed="rId6"/>
          <a:srcRect l="2485" t="40061" r="3487" b="34882"/>
          <a:stretch/>
        </p:blipFill>
        <p:spPr>
          <a:xfrm>
            <a:off x="0" y="4510557"/>
            <a:ext cx="12204764" cy="2347444"/>
          </a:xfrm>
          <a:prstGeom prst="rect">
            <a:avLst/>
          </a:prstGeom>
        </p:spPr>
      </p:pic>
    </p:spTree>
    <p:extLst>
      <p:ext uri="{BB962C8B-B14F-4D97-AF65-F5344CB8AC3E}">
        <p14:creationId xmlns:p14="http://schemas.microsoft.com/office/powerpoint/2010/main" val="1270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BA0D1ECC-70D7-4BEA-859D-91D3A807E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029"/>
            <a:ext cx="6841783" cy="6841783"/>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7257" y="199513"/>
            <a:ext cx="1676018" cy="522484"/>
          </a:xfrm>
          <a:prstGeom prst="rect">
            <a:avLst/>
          </a:prstGeom>
          <a:noFill/>
          <a:ln>
            <a:noFill/>
          </a:ln>
        </p:spPr>
      </p:pic>
      <p:sp>
        <p:nvSpPr>
          <p:cNvPr id="50" name="TextBox 49">
            <a:extLst>
              <a:ext uri="{FF2B5EF4-FFF2-40B4-BE49-F238E27FC236}">
                <a16:creationId xmlns:a16="http://schemas.microsoft.com/office/drawing/2014/main" id="{841C083D-FC36-4D92-A349-E306030CFB6F}"/>
              </a:ext>
            </a:extLst>
          </p:cNvPr>
          <p:cNvSpPr txBox="1"/>
          <p:nvPr/>
        </p:nvSpPr>
        <p:spPr>
          <a:xfrm>
            <a:off x="375270" y="412052"/>
            <a:ext cx="8057530" cy="1600438"/>
          </a:xfrm>
          <a:prstGeom prst="roundRect">
            <a:avLst/>
          </a:prstGeom>
          <a:noFill/>
        </p:spPr>
        <p:txBody>
          <a:bodyPr wrap="square" rtlCol="0">
            <a:spAutoFit/>
          </a:bodyPr>
          <a:lstStyle/>
          <a:p>
            <a:r>
              <a:rPr lang="en-GB" sz="4400" b="1">
                <a:solidFill>
                  <a:srgbClr val="043D4B"/>
                </a:solidFill>
                <a:latin typeface="Century Gothic" panose="020B0502020202020204" pitchFamily="34" charset="0"/>
              </a:rPr>
              <a:t>1. Terms of Reference (</a:t>
            </a:r>
            <a:r>
              <a:rPr lang="en-GB" sz="4400" b="1" err="1">
                <a:solidFill>
                  <a:srgbClr val="043D4B"/>
                </a:solidFill>
                <a:latin typeface="Century Gothic" panose="020B0502020202020204" pitchFamily="34" charset="0"/>
              </a:rPr>
              <a:t>ToR’s</a:t>
            </a:r>
            <a:r>
              <a:rPr lang="en-GB" sz="4400" b="1">
                <a:solidFill>
                  <a:srgbClr val="043D4B"/>
                </a:solidFill>
                <a:latin typeface="Century Gothic" panose="020B0502020202020204" pitchFamily="34" charset="0"/>
              </a:rPr>
              <a:t>) &amp; Aims</a:t>
            </a:r>
            <a:endParaRPr lang="en-US" sz="4400" b="1">
              <a:solidFill>
                <a:srgbClr val="043D4B"/>
              </a:solidFill>
              <a:latin typeface="Century Gothic" panose="020B0502020202020204" pitchFamily="34" charset="0"/>
            </a:endParaRPr>
          </a:p>
        </p:txBody>
      </p:sp>
      <p:sp>
        <p:nvSpPr>
          <p:cNvPr id="52" name="TextBox 51">
            <a:extLst>
              <a:ext uri="{FF2B5EF4-FFF2-40B4-BE49-F238E27FC236}">
                <a16:creationId xmlns:a16="http://schemas.microsoft.com/office/drawing/2014/main" id="{2F81EC36-1721-4D1F-8C88-95C7E6DBC5E3}"/>
              </a:ext>
            </a:extLst>
          </p:cNvPr>
          <p:cNvSpPr txBox="1"/>
          <p:nvPr/>
        </p:nvSpPr>
        <p:spPr>
          <a:xfrm>
            <a:off x="7128466" y="2547629"/>
            <a:ext cx="4696046" cy="2831130"/>
          </a:xfrm>
          <a:prstGeom prst="roundRect">
            <a:avLst/>
          </a:prstGeom>
          <a:solidFill>
            <a:srgbClr val="043D4B"/>
          </a:solidFill>
          <a:ln>
            <a:noFill/>
          </a:ln>
        </p:spPr>
        <p:txBody>
          <a:bodyPr wrap="square">
            <a:spAutoFit/>
          </a:bodyPr>
          <a:lstStyle/>
          <a:p>
            <a:pPr>
              <a:lnSpc>
                <a:spcPct val="107000"/>
              </a:lnSpc>
              <a:spcAft>
                <a:spcPts val="800"/>
              </a:spcAft>
            </a:pPr>
            <a:r>
              <a:rPr lang="en-US" sz="1400">
                <a:solidFill>
                  <a:schemeClr val="bg1"/>
                </a:solidFill>
                <a:latin typeface="Century Gothic" panose="020B0502020202020204" pitchFamily="34" charset="0"/>
                <a:ea typeface="Calibri" panose="020F0502020204030204" pitchFamily="34" charset="0"/>
                <a:cs typeface="Arial" panose="020B0604020202020204" pitchFamily="34" charset="0"/>
              </a:rPr>
              <a:t>To facilitate focused discussions and ensure attendees can make the most out of the CLG’s – it is intended for these groups to be focused on concerns/ issues / thoughts relative to their specific </a:t>
            </a:r>
            <a:r>
              <a:rPr lang="en-US" sz="1400" b="1" u="sng">
                <a:solidFill>
                  <a:schemeClr val="bg1"/>
                </a:solidFill>
                <a:latin typeface="Century Gothic" panose="020B0502020202020204" pitchFamily="34" charset="0"/>
                <a:ea typeface="Calibri" panose="020F0502020204030204" pitchFamily="34" charset="0"/>
                <a:cs typeface="Arial" panose="020B0604020202020204" pitchFamily="34" charset="0"/>
              </a:rPr>
              <a:t>local area.</a:t>
            </a:r>
          </a:p>
          <a:p>
            <a:pPr>
              <a:lnSpc>
                <a:spcPct val="107000"/>
              </a:lnSpc>
              <a:spcAft>
                <a:spcPts val="800"/>
              </a:spcAft>
            </a:pPr>
            <a:r>
              <a:rPr lang="en-GB" sz="1400">
                <a:solidFill>
                  <a:schemeClr val="bg1"/>
                </a:solidFill>
                <a:latin typeface="Century Gothic" panose="020B0502020202020204" pitchFamily="34" charset="0"/>
                <a:ea typeface="Calibri" panose="020F0502020204030204" pitchFamily="34" charset="0"/>
                <a:cs typeface="Arial" panose="020B0604020202020204" pitchFamily="34" charset="0"/>
              </a:rPr>
              <a:t>In the case of </a:t>
            </a:r>
            <a:r>
              <a:rPr lang="en-GB" sz="1400" err="1">
                <a:solidFill>
                  <a:schemeClr val="bg1"/>
                </a:solidFill>
                <a:latin typeface="Century Gothic" panose="020B0502020202020204" pitchFamily="34" charset="0"/>
                <a:ea typeface="Calibri" panose="020F0502020204030204" pitchFamily="34" charset="0"/>
                <a:cs typeface="Arial" panose="020B0604020202020204" pitchFamily="34" charset="0"/>
              </a:rPr>
              <a:t>Anderby</a:t>
            </a:r>
            <a:r>
              <a:rPr lang="en-GB" sz="1400">
                <a:solidFill>
                  <a:schemeClr val="bg1"/>
                </a:solidFill>
                <a:latin typeface="Century Gothic" panose="020B0502020202020204" pitchFamily="34" charset="0"/>
                <a:ea typeface="Calibri" panose="020F0502020204030204" pitchFamily="34" charset="0"/>
                <a:cs typeface="Arial" panose="020B0604020202020204" pitchFamily="34" charset="0"/>
              </a:rPr>
              <a:t>, this comprises:</a:t>
            </a:r>
          </a:p>
          <a:p>
            <a:pPr marL="285750" indent="-285750">
              <a:lnSpc>
                <a:spcPct val="107000"/>
              </a:lnSpc>
              <a:spcAft>
                <a:spcPts val="800"/>
              </a:spcAft>
              <a:buFont typeface="Arial" panose="020B0604020202020204" pitchFamily="34" charset="0"/>
              <a:buChar char="•"/>
            </a:pPr>
            <a:r>
              <a:rPr lang="en-GB" sz="1400" b="1">
                <a:solidFill>
                  <a:schemeClr val="bg1"/>
                </a:solidFill>
                <a:latin typeface="Century Gothic" panose="020B0502020202020204" pitchFamily="34" charset="0"/>
                <a:ea typeface="Calibri" panose="020F0502020204030204" pitchFamily="34" charset="0"/>
                <a:cs typeface="Arial" panose="020B0604020202020204" pitchFamily="34" charset="0"/>
              </a:rPr>
              <a:t>Landfall</a:t>
            </a:r>
          </a:p>
          <a:p>
            <a:pPr marL="285750" indent="-285750">
              <a:lnSpc>
                <a:spcPct val="107000"/>
              </a:lnSpc>
              <a:spcAft>
                <a:spcPts val="800"/>
              </a:spcAft>
              <a:buFont typeface="Arial" panose="020B0604020202020204" pitchFamily="34" charset="0"/>
              <a:buChar char="•"/>
            </a:pPr>
            <a:r>
              <a:rPr lang="en-GB" sz="1400" b="1">
                <a:solidFill>
                  <a:schemeClr val="bg1"/>
                </a:solidFill>
                <a:latin typeface="Century Gothic" panose="020B0502020202020204" pitchFamily="34" charset="0"/>
                <a:ea typeface="Calibri" panose="020F0502020204030204" pitchFamily="34" charset="0"/>
                <a:cs typeface="Arial" panose="020B0604020202020204" pitchFamily="34" charset="0"/>
              </a:rPr>
              <a:t>Northern substation search area</a:t>
            </a:r>
          </a:p>
          <a:p>
            <a:pPr marL="285750" indent="-285750">
              <a:lnSpc>
                <a:spcPct val="107000"/>
              </a:lnSpc>
              <a:spcAft>
                <a:spcPts val="800"/>
              </a:spcAft>
              <a:buFont typeface="Arial" panose="020B0604020202020204" pitchFamily="34" charset="0"/>
              <a:buChar char="•"/>
            </a:pPr>
            <a:r>
              <a:rPr lang="en-GB" sz="1400" b="1">
                <a:solidFill>
                  <a:schemeClr val="bg1"/>
                </a:solidFill>
                <a:latin typeface="Century Gothic" panose="020B0502020202020204" pitchFamily="34" charset="0"/>
                <a:ea typeface="Calibri" panose="020F0502020204030204" pitchFamily="34" charset="0"/>
                <a:cs typeface="Arial" panose="020B0604020202020204" pitchFamily="34" charset="0"/>
              </a:rPr>
              <a:t>Northern section of the cable route</a:t>
            </a:r>
          </a:p>
        </p:txBody>
      </p:sp>
      <p:sp>
        <p:nvSpPr>
          <p:cNvPr id="49" name="TextBox 48">
            <a:extLst>
              <a:ext uri="{FF2B5EF4-FFF2-40B4-BE49-F238E27FC236}">
                <a16:creationId xmlns:a16="http://schemas.microsoft.com/office/drawing/2014/main" id="{62ECDB2B-5ED2-4CA6-B230-3F81691663CE}"/>
              </a:ext>
            </a:extLst>
          </p:cNvPr>
          <p:cNvSpPr txBox="1"/>
          <p:nvPr/>
        </p:nvSpPr>
        <p:spPr>
          <a:xfrm>
            <a:off x="316727" y="2225029"/>
            <a:ext cx="6668398" cy="3932637"/>
          </a:xfrm>
          <a:prstGeom prst="roundRect">
            <a:avLst/>
          </a:prstGeom>
          <a:solidFill>
            <a:schemeClr val="bg1">
              <a:alpha val="30000"/>
            </a:schemeClr>
          </a:solidFill>
          <a:ln>
            <a:solidFill>
              <a:schemeClr val="bg1"/>
            </a:solidFill>
          </a:ln>
        </p:spPr>
        <p:txBody>
          <a:bodyPr wrap="square" lIns="91440" tIns="45720" rIns="91440" bIns="45720" anchor="t">
            <a:spAutoFit/>
          </a:bodyPr>
          <a:lstStyle>
            <a:defPPr>
              <a:defRPr lang="en-US"/>
            </a:defPPr>
            <a:lvl1pPr>
              <a:lnSpc>
                <a:spcPct val="107000"/>
              </a:lnSpc>
              <a:spcAft>
                <a:spcPts val="800"/>
              </a:spcAft>
              <a:defRPr sz="9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GB" sz="1400">
                <a:latin typeface="Century Gothic"/>
                <a:cs typeface="Calibri"/>
              </a:rPr>
              <a:t>Our Aims …</a:t>
            </a:r>
          </a:p>
          <a:p>
            <a:pPr marL="171450" indent="-171450">
              <a:buFont typeface="Arial" panose="020B0604020202020204" pitchFamily="34" charset="0"/>
              <a:buChar char="•"/>
            </a:pPr>
            <a:r>
              <a:rPr lang="en-US" sz="1400" b="0">
                <a:latin typeface="Century Gothic"/>
                <a:cs typeface="Calibri"/>
              </a:rPr>
              <a:t>To </a:t>
            </a:r>
            <a:r>
              <a:rPr lang="en-US" sz="1400">
                <a:latin typeface="Century Gothic"/>
                <a:cs typeface="Calibri"/>
              </a:rPr>
              <a:t>involve key local stakeholders </a:t>
            </a:r>
            <a:r>
              <a:rPr lang="en-US" sz="1400" b="0">
                <a:latin typeface="Century Gothic"/>
                <a:cs typeface="Calibri"/>
              </a:rPr>
              <a:t>in the design and development of the Outer Dowsing Offshore Wind project (landfall, onshore cable route and substation) through presentations, discussions and planned workshop activities.</a:t>
            </a:r>
          </a:p>
          <a:p>
            <a:pPr marL="171450" indent="-171450">
              <a:buFont typeface="Arial" panose="020B0604020202020204" pitchFamily="34" charset="0"/>
              <a:buChar char="•"/>
            </a:pPr>
            <a:r>
              <a:rPr lang="en-US" sz="1400" b="0">
                <a:latin typeface="Century Gothic"/>
                <a:cs typeface="Calibri"/>
              </a:rPr>
              <a:t>To act as a </a:t>
            </a:r>
            <a:r>
              <a:rPr lang="en-US" sz="1400">
                <a:latin typeface="Century Gothic"/>
                <a:cs typeface="Calibri"/>
              </a:rPr>
              <a:t>two-way communication channel </a:t>
            </a:r>
            <a:r>
              <a:rPr lang="en-US" sz="1400" b="0">
                <a:latin typeface="Century Gothic"/>
                <a:cs typeface="Calibri"/>
              </a:rPr>
              <a:t>between local communities and the project team.</a:t>
            </a:r>
          </a:p>
          <a:p>
            <a:pPr marL="171450" indent="-171450">
              <a:buFont typeface="Arial" panose="020B0604020202020204" pitchFamily="34" charset="0"/>
              <a:buChar char="•"/>
            </a:pPr>
            <a:r>
              <a:rPr lang="en-US" sz="1400" b="0">
                <a:latin typeface="Century Gothic"/>
                <a:cs typeface="Calibri"/>
              </a:rPr>
              <a:t>To help </a:t>
            </a:r>
            <a:r>
              <a:rPr lang="en-US" sz="1400">
                <a:latin typeface="Century Gothic"/>
                <a:cs typeface="Calibri"/>
              </a:rPr>
              <a:t>foster local involvement and ownership</a:t>
            </a:r>
            <a:r>
              <a:rPr lang="en-US" sz="1400" b="0">
                <a:latin typeface="Century Gothic"/>
                <a:cs typeface="Calibri"/>
              </a:rPr>
              <a:t> of the project.</a:t>
            </a:r>
          </a:p>
          <a:p>
            <a:pPr marL="171450" indent="-171450">
              <a:buFont typeface="Arial" panose="020B0604020202020204" pitchFamily="34" charset="0"/>
              <a:buChar char="•"/>
            </a:pPr>
            <a:endParaRPr lang="en-US" sz="1400" b="0">
              <a:latin typeface="Century Gothic"/>
              <a:cs typeface="Calibri"/>
            </a:endParaRPr>
          </a:p>
          <a:p>
            <a:r>
              <a:rPr lang="en-GB" sz="1400">
                <a:solidFill>
                  <a:srgbClr val="59A1AD"/>
                </a:solidFill>
                <a:latin typeface="Century Gothic"/>
                <a:cs typeface="Calibri"/>
              </a:rPr>
              <a:t>Any comments or Queries on the group Aims or </a:t>
            </a:r>
            <a:r>
              <a:rPr lang="en-GB" sz="1400" err="1">
                <a:solidFill>
                  <a:srgbClr val="59A1AD"/>
                </a:solidFill>
                <a:latin typeface="Century Gothic"/>
                <a:cs typeface="Calibri"/>
              </a:rPr>
              <a:t>ToR’s</a:t>
            </a:r>
            <a:r>
              <a:rPr lang="en-GB" sz="1400">
                <a:solidFill>
                  <a:srgbClr val="59A1AD"/>
                </a:solidFill>
                <a:latin typeface="Century Gothic"/>
                <a:cs typeface="Calibri"/>
              </a:rPr>
              <a:t> as circulated prior to this meeting?</a:t>
            </a:r>
          </a:p>
          <a:p>
            <a:pPr marL="171450" indent="-171450">
              <a:buFont typeface="Arial" panose="020B0604020202020204" pitchFamily="34" charset="0"/>
              <a:buChar char="•"/>
            </a:pPr>
            <a:endParaRPr lang="en-GB" sz="1400">
              <a:latin typeface="Century Gothic"/>
              <a:cs typeface="Calibri"/>
            </a:endParaRPr>
          </a:p>
        </p:txBody>
      </p:sp>
    </p:spTree>
    <p:extLst>
      <p:ext uri="{BB962C8B-B14F-4D97-AF65-F5344CB8AC3E}">
        <p14:creationId xmlns:p14="http://schemas.microsoft.com/office/powerpoint/2010/main" val="283132531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1142" y="199511"/>
            <a:ext cx="1722133" cy="519333"/>
          </a:xfrm>
          <a:prstGeom prst="rect">
            <a:avLst/>
          </a:prstGeom>
          <a:noFill/>
          <a:ln>
            <a:noFill/>
          </a:ln>
        </p:spPr>
      </p:pic>
      <p:sp>
        <p:nvSpPr>
          <p:cNvPr id="31" name="TextBox 30">
            <a:extLst>
              <a:ext uri="{FF2B5EF4-FFF2-40B4-BE49-F238E27FC236}">
                <a16:creationId xmlns:a16="http://schemas.microsoft.com/office/drawing/2014/main" id="{30B3AE40-8D60-4C18-9165-AF063DAEF61D}"/>
              </a:ext>
            </a:extLst>
          </p:cNvPr>
          <p:cNvSpPr txBox="1"/>
          <p:nvPr/>
        </p:nvSpPr>
        <p:spPr>
          <a:xfrm>
            <a:off x="73277" y="1182984"/>
            <a:ext cx="5806847" cy="1827451"/>
          </a:xfrm>
          <a:prstGeom prst="roundRect">
            <a:avLst/>
          </a:prstGeom>
          <a:noFill/>
        </p:spPr>
        <p:txBody>
          <a:bodyPr wrap="square" lIns="91440" tIns="45720" rIns="91440" bIns="45720" anchor="t">
            <a:spAutoFit/>
          </a:bodyPr>
          <a:lstStyle/>
          <a:p>
            <a:pPr>
              <a:spcAft>
                <a:spcPts val="100"/>
              </a:spcAft>
            </a:pP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Outer Dowsing Offshore Wind</a:t>
            </a:r>
          </a:p>
          <a:p>
            <a:pPr>
              <a:spcAft>
                <a:spcPts val="100"/>
              </a:spcAft>
            </a:pPr>
            <a:endParaRPr lang="en-US" sz="1400">
              <a:solidFill>
                <a:srgbClr val="043D4B"/>
              </a:solidFill>
              <a:latin typeface="Century Gothic" panose="020B0502020202020204" pitchFamily="34" charset="0"/>
              <a:ea typeface="Calibri" panose="020F0502020204030204" pitchFamily="34" charset="0"/>
              <a:cs typeface="Arial" panose="020B0604020202020204" pitchFamily="34" charset="0"/>
            </a:endParaRPr>
          </a:p>
          <a:p>
            <a:pPr>
              <a:spcAft>
                <a:spcPts val="100"/>
              </a:spcAft>
            </a:pPr>
            <a:r>
              <a:rPr lang="en-US" sz="1400" b="1">
                <a:solidFill>
                  <a:srgbClr val="043D4B"/>
                </a:solidFill>
                <a:effectLst/>
                <a:latin typeface="Century Gothic"/>
                <a:ea typeface="Calibri" panose="020F0502020204030204" pitchFamily="34" charset="0"/>
                <a:cs typeface="Arial"/>
              </a:rPr>
              <a:t>Welcome to </a:t>
            </a:r>
            <a:r>
              <a:rPr lang="en-GB" sz="1400" b="1">
                <a:solidFill>
                  <a:srgbClr val="043D4B"/>
                </a:solidFill>
                <a:effectLst/>
                <a:latin typeface="Century Gothic"/>
                <a:ea typeface="Calibri" panose="020F0502020204030204" pitchFamily="34" charset="0"/>
                <a:cs typeface="Arial"/>
              </a:rPr>
              <a:t>the our very first Community Liaison Group. </a:t>
            </a:r>
            <a:r>
              <a:rPr lang="en-GB" sz="1400" b="1">
                <a:solidFill>
                  <a:srgbClr val="043D4B"/>
                </a:solidFill>
                <a:latin typeface="Century Gothic"/>
                <a:ea typeface="Calibri" panose="020F0502020204030204" pitchFamily="34" charset="0"/>
                <a:cs typeface="Arial"/>
              </a:rPr>
              <a:t>Thank you very much for joining us and we look forward to working with you all as we develop this project!</a:t>
            </a:r>
            <a:endParaRPr lang="en-GB" sz="1400" b="1">
              <a:solidFill>
                <a:srgbClr val="59A1AD"/>
              </a:solidFill>
              <a:latin typeface="Century Gothic"/>
              <a:ea typeface="Calibri" panose="020F0502020204030204" pitchFamily="34" charset="0"/>
              <a:cs typeface="Arial"/>
            </a:endParaRPr>
          </a:p>
          <a:p>
            <a:pPr>
              <a:spcAft>
                <a:spcPts val="100"/>
              </a:spcAft>
            </a:pPr>
            <a:endParaRPr lang="en-US" sz="1400">
              <a:solidFill>
                <a:srgbClr val="043D4B"/>
              </a:solidFill>
              <a:latin typeface="Century Gothic"/>
              <a:ea typeface="Calibri" panose="020F0502020204030204" pitchFamily="34" charset="0"/>
              <a:cs typeface="Arial"/>
            </a:endParaRPr>
          </a:p>
          <a:p>
            <a:pPr>
              <a:spcAft>
                <a:spcPts val="100"/>
              </a:spcAft>
            </a:pPr>
            <a:r>
              <a:rPr lang="en-US" sz="1400">
                <a:solidFill>
                  <a:srgbClr val="043D4B"/>
                </a:solidFill>
                <a:latin typeface="Century Gothic"/>
                <a:ea typeface="Calibri" panose="020F0502020204030204" pitchFamily="34" charset="0"/>
                <a:cs typeface="Arial"/>
              </a:rPr>
              <a:t>A little reminder of who we are…</a:t>
            </a:r>
          </a:p>
        </p:txBody>
      </p:sp>
      <p:sp>
        <p:nvSpPr>
          <p:cNvPr id="50" name="TextBox 49">
            <a:extLst>
              <a:ext uri="{FF2B5EF4-FFF2-40B4-BE49-F238E27FC236}">
                <a16:creationId xmlns:a16="http://schemas.microsoft.com/office/drawing/2014/main" id="{841C083D-FC36-4D92-A349-E306030CFB6F}"/>
              </a:ext>
            </a:extLst>
          </p:cNvPr>
          <p:cNvSpPr txBox="1"/>
          <p:nvPr/>
        </p:nvSpPr>
        <p:spPr>
          <a:xfrm>
            <a:off x="181130" y="423828"/>
            <a:ext cx="6594320"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Welcome</a:t>
            </a:r>
            <a:endParaRPr lang="en-US" sz="3600" b="1">
              <a:solidFill>
                <a:srgbClr val="043D4B"/>
              </a:solidFill>
              <a:latin typeface="Century Gothic" panose="020B0502020202020204" pitchFamily="34" charset="0"/>
            </a:endParaRPr>
          </a:p>
        </p:txBody>
      </p:sp>
      <p:pic>
        <p:nvPicPr>
          <p:cNvPr id="28" name="Picture 27">
            <a:extLst>
              <a:ext uri="{FF2B5EF4-FFF2-40B4-BE49-F238E27FC236}">
                <a16:creationId xmlns:a16="http://schemas.microsoft.com/office/drawing/2014/main" id="{722850FB-7333-4638-AF7E-1D625EBF2BB2}"/>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480607" y="8111933"/>
            <a:ext cx="958006" cy="1293294"/>
          </a:xfrm>
          <a:prstGeom prst="rect">
            <a:avLst/>
          </a:prstGeom>
          <a:noFill/>
        </p:spPr>
      </p:pic>
      <p:sp>
        <p:nvSpPr>
          <p:cNvPr id="38" name="TextBox 37">
            <a:extLst>
              <a:ext uri="{FF2B5EF4-FFF2-40B4-BE49-F238E27FC236}">
                <a16:creationId xmlns:a16="http://schemas.microsoft.com/office/drawing/2014/main" id="{539C32FE-E7BE-46FA-9E26-C6E9C9EF9BFA}"/>
              </a:ext>
            </a:extLst>
          </p:cNvPr>
          <p:cNvSpPr txBox="1"/>
          <p:nvPr/>
        </p:nvSpPr>
        <p:spPr>
          <a:xfrm>
            <a:off x="73276" y="3010435"/>
            <a:ext cx="5806847" cy="2247424"/>
          </a:xfrm>
          <a:prstGeom prst="roundRect">
            <a:avLst/>
          </a:prstGeom>
          <a:noFill/>
        </p:spPr>
        <p:txBody>
          <a:bodyPr wrap="square">
            <a:spAutoFit/>
          </a:bodyPr>
          <a:lstStyle/>
          <a:p>
            <a:r>
              <a:rPr lang="en-GB" sz="1400">
                <a:solidFill>
                  <a:srgbClr val="043D4B"/>
                </a:solidFill>
                <a:effectLst/>
                <a:latin typeface="Century Gothic" panose="020B0502020202020204" pitchFamily="34" charset="0"/>
                <a:ea typeface="Calibri" panose="020F0502020204030204" pitchFamily="34" charset="0"/>
              </a:rPr>
              <a:t>The Project is a proposed offshore </a:t>
            </a:r>
            <a:r>
              <a:rPr lang="en-GB" sz="1400">
                <a:solidFill>
                  <a:srgbClr val="043D4B"/>
                </a:solidFill>
                <a:latin typeface="Century Gothic" panose="020B0502020202020204" pitchFamily="34" charset="0"/>
              </a:rPr>
              <a:t>windfarm located </a:t>
            </a:r>
            <a:r>
              <a:rPr lang="en-GB" sz="1400" b="1">
                <a:solidFill>
                  <a:srgbClr val="59A1AD"/>
                </a:solidFill>
                <a:effectLst/>
                <a:latin typeface="Century Gothic" panose="020B0502020202020204" pitchFamily="34" charset="0"/>
                <a:ea typeface="Calibri" panose="020F0502020204030204" pitchFamily="34" charset="0"/>
              </a:rPr>
              <a:t>approximately 54 kilometres  off the coast of Lincolnshire, England.  </a:t>
            </a:r>
          </a:p>
          <a:p>
            <a:endParaRPr lang="en-GB" sz="1400" b="1">
              <a:solidFill>
                <a:srgbClr val="59A1AD"/>
              </a:solidFill>
              <a:latin typeface="Century Gothic" panose="020B0502020202020204" pitchFamily="34" charset="0"/>
              <a:ea typeface="Calibri" panose="020F0502020204030204" pitchFamily="34" charset="0"/>
            </a:endParaRPr>
          </a:p>
          <a:p>
            <a:r>
              <a:rPr lang="en-GB" sz="1400">
                <a:solidFill>
                  <a:srgbClr val="043D4B"/>
                </a:solidFill>
                <a:effectLst/>
                <a:latin typeface="Century Gothic" panose="020B0502020202020204" pitchFamily="34" charset="0"/>
                <a:ea typeface="Calibri" panose="020F0502020204030204" pitchFamily="34" charset="0"/>
              </a:rPr>
              <a:t>The project comprises of a </a:t>
            </a:r>
            <a:r>
              <a:rPr lang="en-GB" sz="1400" b="1">
                <a:solidFill>
                  <a:srgbClr val="59A1AD"/>
                </a:solidFill>
                <a:effectLst/>
                <a:latin typeface="Century Gothic" panose="020B0502020202020204" pitchFamily="34" charset="0"/>
                <a:ea typeface="Calibri" panose="020F0502020204030204" pitchFamily="34" charset="0"/>
              </a:rPr>
              <a:t>1.5 GW </a:t>
            </a:r>
            <a:r>
              <a:rPr lang="en-GB" sz="1400">
                <a:solidFill>
                  <a:srgbClr val="043D4B"/>
                </a:solidFill>
                <a:effectLst/>
                <a:latin typeface="Century Gothic" panose="020B0502020202020204" pitchFamily="34" charset="0"/>
                <a:ea typeface="Calibri" panose="020F0502020204030204" pitchFamily="34" charset="0"/>
              </a:rPr>
              <a:t>offshore generating station, and offshore and onshore transmission infrastructure. Outer Dowsing Offshore Wind is being developed by </a:t>
            </a:r>
            <a:r>
              <a:rPr lang="en-GB" sz="1400" b="1">
                <a:solidFill>
                  <a:srgbClr val="043D4B"/>
                </a:solidFill>
                <a:effectLst/>
                <a:latin typeface="Century Gothic" panose="020B0502020202020204" pitchFamily="34" charset="0"/>
                <a:ea typeface="Calibri" panose="020F0502020204030204" pitchFamily="34" charset="0"/>
              </a:rPr>
              <a:t>Corio Generation </a:t>
            </a:r>
            <a:r>
              <a:rPr lang="en-GB" sz="1400">
                <a:solidFill>
                  <a:srgbClr val="043D4B"/>
                </a:solidFill>
                <a:effectLst/>
                <a:latin typeface="Century Gothic" panose="020B0502020202020204" pitchFamily="34" charset="0"/>
                <a:ea typeface="Calibri" panose="020F0502020204030204" pitchFamily="34" charset="0"/>
              </a:rPr>
              <a:t>(a wholly-owned Green Investment Group portfolio company) and </a:t>
            </a:r>
            <a:r>
              <a:rPr lang="en-GB" sz="1400" b="1">
                <a:solidFill>
                  <a:srgbClr val="043D4B"/>
                </a:solidFill>
                <a:effectLst/>
                <a:latin typeface="Century Gothic" panose="020B0502020202020204" pitchFamily="34" charset="0"/>
                <a:ea typeface="Calibri" panose="020F0502020204030204" pitchFamily="34" charset="0"/>
              </a:rPr>
              <a:t>TotalEnergies. </a:t>
            </a:r>
          </a:p>
        </p:txBody>
      </p:sp>
      <p:pic>
        <p:nvPicPr>
          <p:cNvPr id="1026" name="Picture 2" descr="Image result for totalenergies logo">
            <a:extLst>
              <a:ext uri="{FF2B5EF4-FFF2-40B4-BE49-F238E27FC236}">
                <a16:creationId xmlns:a16="http://schemas.microsoft.com/office/drawing/2014/main" id="{3BD17E94-749F-4E22-8C68-1B0105CD70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462" y="5669551"/>
            <a:ext cx="813236" cy="590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io Generation">
            <a:extLst>
              <a:ext uri="{FF2B5EF4-FFF2-40B4-BE49-F238E27FC236}">
                <a16:creationId xmlns:a16="http://schemas.microsoft.com/office/drawing/2014/main" id="{25ADF993-661D-40A1-86B9-6E7819177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1656" y="5495496"/>
            <a:ext cx="1667889" cy="9386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669AE722-F03E-423B-8D6F-13B8AF84B144}"/>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a14:imgEffect>
                  </a14:imgLayer>
                </a14:imgProps>
              </a:ext>
            </a:extLst>
          </a:blip>
          <a:srcRect r="72129" b="44539"/>
          <a:stretch/>
        </p:blipFill>
        <p:spPr>
          <a:xfrm>
            <a:off x="10700229" y="7846110"/>
            <a:ext cx="958006" cy="1293294"/>
          </a:xfrm>
          <a:prstGeom prst="rect">
            <a:avLst/>
          </a:prstGeom>
          <a:noFill/>
        </p:spPr>
      </p:pic>
      <p:pic>
        <p:nvPicPr>
          <p:cNvPr id="12" name="Picture 11">
            <a:extLst>
              <a:ext uri="{FF2B5EF4-FFF2-40B4-BE49-F238E27FC236}">
                <a16:creationId xmlns:a16="http://schemas.microsoft.com/office/drawing/2014/main" id="{F43BDA5D-F11F-4640-9FEB-0206851AE369}"/>
              </a:ext>
            </a:extLst>
          </p:cNvPr>
          <p:cNvPicPr>
            <a:picLocks noChangeAspect="1"/>
          </p:cNvPicPr>
          <p:nvPr/>
        </p:nvPicPr>
        <p:blipFill rotWithShape="1">
          <a:blip r:embed="rId8"/>
          <a:srcRect l="42693" t="118" r="12156" b="1"/>
          <a:stretch/>
        </p:blipFill>
        <p:spPr>
          <a:xfrm>
            <a:off x="6096000" y="8126"/>
            <a:ext cx="6102438" cy="6849874"/>
          </a:xfrm>
          <a:prstGeom prst="rect">
            <a:avLst/>
          </a:prstGeom>
        </p:spPr>
      </p:pic>
    </p:spTree>
    <p:extLst>
      <p:ext uri="{BB962C8B-B14F-4D97-AF65-F5344CB8AC3E}">
        <p14:creationId xmlns:p14="http://schemas.microsoft.com/office/powerpoint/2010/main" val="1104998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C8A4B9C0-EAEB-436C-A5DC-E0F0E21389CC}"/>
              </a:ext>
            </a:extLst>
          </p:cNvPr>
          <p:cNvPicPr>
            <a:picLocks noChangeAspect="1"/>
          </p:cNvPicPr>
          <p:nvPr/>
        </p:nvPicPr>
        <p:blipFill rotWithShape="1">
          <a:blip r:embed="rId3">
            <a:extLst>
              <a:ext uri="{28A0092B-C50C-407E-A947-70E740481C1C}">
                <a14:useLocalDpi xmlns:a14="http://schemas.microsoft.com/office/drawing/2010/main" val="0"/>
              </a:ext>
            </a:extLst>
          </a:blip>
          <a:srcRect r="6335"/>
          <a:stretch/>
        </p:blipFill>
        <p:spPr>
          <a:xfrm>
            <a:off x="14238" y="5978"/>
            <a:ext cx="7152106" cy="6841389"/>
          </a:xfrm>
          <a:prstGeom prst="rect">
            <a:avLst/>
          </a:prstGeom>
        </p:spPr>
      </p:pic>
      <p:sp>
        <p:nvSpPr>
          <p:cNvPr id="10" name="TextBox 9">
            <a:extLst>
              <a:ext uri="{FF2B5EF4-FFF2-40B4-BE49-F238E27FC236}">
                <a16:creationId xmlns:a16="http://schemas.microsoft.com/office/drawing/2014/main" id="{F7ACC4C0-60AC-41B5-9F1C-9E72E5384FFD}"/>
              </a:ext>
            </a:extLst>
          </p:cNvPr>
          <p:cNvSpPr txBox="1"/>
          <p:nvPr/>
        </p:nvSpPr>
        <p:spPr>
          <a:xfrm>
            <a:off x="4088573" y="830180"/>
            <a:ext cx="953609" cy="740628"/>
          </a:xfrm>
          <a:prstGeom prst="roundRect">
            <a:avLst/>
          </a:prstGeom>
          <a:solidFill>
            <a:schemeClr val="bg1">
              <a:alpha val="30000"/>
            </a:schemeClr>
          </a:solidFill>
          <a:ln>
            <a:solidFill>
              <a:schemeClr val="bg1"/>
            </a:solidFill>
          </a:ln>
        </p:spPr>
        <p:txBody>
          <a:bodyPr wrap="square" lIns="91440" tIns="45720" rIns="91440" bIns="45720" anchor="t">
            <a:spAutoFit/>
          </a:bodyPr>
          <a:lstStyle>
            <a:defPPr>
              <a:defRPr lang="en-US"/>
            </a:defPPr>
            <a:lvl1pPr>
              <a:lnSpc>
                <a:spcPct val="107000"/>
              </a:lnSpc>
              <a:spcAft>
                <a:spcPts val="800"/>
              </a:spcAft>
              <a:defRPr sz="10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GB" sz="1200">
                <a:latin typeface="Century Gothic" panose="020B0502020202020204" pitchFamily="34" charset="0"/>
                <a:cs typeface="Calibri"/>
              </a:rPr>
              <a:t>Inter-Array Cables</a:t>
            </a:r>
            <a:endParaRPr lang="en-GB" sz="1200">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0835" y="199513"/>
            <a:ext cx="1552439" cy="436590"/>
          </a:xfrm>
          <a:prstGeom prst="rect">
            <a:avLst/>
          </a:prstGeom>
          <a:noFill/>
          <a:ln>
            <a:noFill/>
          </a:ln>
        </p:spPr>
      </p:pic>
      <p:sp>
        <p:nvSpPr>
          <p:cNvPr id="11" name="TextBox 10">
            <a:extLst>
              <a:ext uri="{FF2B5EF4-FFF2-40B4-BE49-F238E27FC236}">
                <a16:creationId xmlns:a16="http://schemas.microsoft.com/office/drawing/2014/main" id="{E773C914-4E06-47BF-B72C-FE0B7DF0CA01}"/>
              </a:ext>
            </a:extLst>
          </p:cNvPr>
          <p:cNvSpPr txBox="1"/>
          <p:nvPr/>
        </p:nvSpPr>
        <p:spPr>
          <a:xfrm>
            <a:off x="5864611" y="1689926"/>
            <a:ext cx="930706" cy="510778"/>
          </a:xfrm>
          <a:prstGeom prst="roundRect">
            <a:avLst/>
          </a:prstGeom>
          <a:solidFill>
            <a:schemeClr val="bg1">
              <a:alpha val="30000"/>
            </a:schemeClr>
          </a:solidFill>
          <a:ln>
            <a:solidFill>
              <a:schemeClr val="bg1"/>
            </a:solidFill>
          </a:ln>
        </p:spPr>
        <p:txBody>
          <a:bodyPr wrap="square">
            <a:spAutoFit/>
          </a:bodyPr>
          <a:lstStyle>
            <a:defPPr>
              <a:defRPr lang="en-US"/>
            </a:defPPr>
            <a:lvl1pPr>
              <a:lnSpc>
                <a:spcPct val="107000"/>
              </a:lnSpc>
              <a:spcAft>
                <a:spcPts val="800"/>
              </a:spcAft>
              <a:defRPr sz="1000" b="1">
                <a:solidFill>
                  <a:srgbClr val="043D4B"/>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ct val="100000"/>
              </a:lnSpc>
              <a:spcAft>
                <a:spcPts val="0"/>
              </a:spcAft>
            </a:pPr>
            <a:r>
              <a:rPr lang="en-GB" sz="1200">
                <a:latin typeface="Century Gothic" panose="020B0502020202020204" pitchFamily="34" charset="0"/>
              </a:rPr>
              <a:t>Offshore</a:t>
            </a:r>
          </a:p>
          <a:p>
            <a:pPr>
              <a:lnSpc>
                <a:spcPct val="100000"/>
              </a:lnSpc>
              <a:spcAft>
                <a:spcPts val="0"/>
              </a:spcAft>
            </a:pPr>
            <a:r>
              <a:rPr lang="en-GB" sz="1200">
                <a:latin typeface="Century Gothic" panose="020B0502020202020204" pitchFamily="34" charset="0"/>
              </a:rPr>
              <a:t>Platforms </a:t>
            </a:r>
          </a:p>
        </p:txBody>
      </p:sp>
      <p:sp>
        <p:nvSpPr>
          <p:cNvPr id="32" name="TextBox 31">
            <a:extLst>
              <a:ext uri="{FF2B5EF4-FFF2-40B4-BE49-F238E27FC236}">
                <a16:creationId xmlns:a16="http://schemas.microsoft.com/office/drawing/2014/main" id="{AB85E733-C310-4228-90FE-FB564698E15F}"/>
              </a:ext>
            </a:extLst>
          </p:cNvPr>
          <p:cNvSpPr txBox="1"/>
          <p:nvPr/>
        </p:nvSpPr>
        <p:spPr>
          <a:xfrm>
            <a:off x="7162668" y="1995960"/>
            <a:ext cx="4720606" cy="2279489"/>
          </a:xfrm>
          <a:prstGeom prst="roundRect">
            <a:avLst/>
          </a:prstGeom>
          <a:solidFill>
            <a:schemeClr val="bg1">
              <a:alpha val="58039"/>
            </a:schemeClr>
          </a:solidFill>
          <a:ln>
            <a:solidFill>
              <a:schemeClr val="bg1"/>
            </a:solidFill>
          </a:ln>
        </p:spPr>
        <p:txBody>
          <a:bodyPr wrap="square" lIns="91440" tIns="45720" rIns="91440" bIns="45720" anchor="t">
            <a:spAutoFit/>
          </a:bodyPr>
          <a:lstStyle/>
          <a:p>
            <a:pPr>
              <a:lnSpc>
                <a:spcPct val="107000"/>
              </a:lnSpc>
              <a:spcAft>
                <a:spcPts val="800"/>
              </a:spcAft>
            </a:pP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The offshore elements of The Project consist of an offshore wind turbine array, located approximately 54 km east of the Lincolnshire coast, along with offshore platforms, and export cables and array cables</a:t>
            </a:r>
            <a:r>
              <a:rPr lang="en-GB" sz="1200">
                <a:solidFill>
                  <a:srgbClr val="043D4B"/>
                </a:solidFill>
                <a:latin typeface="Century Gothic" panose="020B0502020202020204" pitchFamily="34" charset="0"/>
                <a:ea typeface="Calibri" panose="020F0502020204030204" pitchFamily="34" charset="0"/>
                <a:cs typeface="Arial" panose="020B0604020202020204" pitchFamily="34" charset="0"/>
              </a:rPr>
              <a:t> </a:t>
            </a:r>
            <a:r>
              <a:rPr lang="en-US" sz="1200">
                <a:solidFill>
                  <a:srgbClr val="043D4B"/>
                </a:solidFill>
                <a:latin typeface="Century Gothic" panose="020B0502020202020204" pitchFamily="34" charset="0"/>
                <a:ea typeface="Calibri" panose="020F0502020204030204" pitchFamily="34" charset="0"/>
                <a:cs typeface="Arial" panose="020B0604020202020204" pitchFamily="34" charset="0"/>
              </a:rPr>
              <a:t> to connect the electricity generated to the National Grid. </a:t>
            </a:r>
            <a:endParaRPr lang="en-GB" sz="1200">
              <a:solidFill>
                <a:srgbClr val="043D4B"/>
              </a:solidFill>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solidFill>
                  <a:srgbClr val="043D4B"/>
                </a:solidFill>
                <a:effectLst/>
                <a:latin typeface="Century Gothic" panose="020B0502020202020204" pitchFamily="34" charset="0"/>
                <a:ea typeface="Calibri" panose="020F0502020204030204" pitchFamily="34" charset="0"/>
                <a:cs typeface="Calibri"/>
              </a:rPr>
              <a:t>Wind Turbine Array Area</a:t>
            </a:r>
            <a:r>
              <a:rPr lang="en-GB" sz="1200" b="1">
                <a:solidFill>
                  <a:srgbClr val="043D4B"/>
                </a:solidFill>
                <a:latin typeface="Century Gothic" panose="020B0502020202020204" pitchFamily="34" charset="0"/>
                <a:ea typeface="Calibri" panose="020F0502020204030204" pitchFamily="34" charset="0"/>
                <a:cs typeface="Calibri"/>
              </a:rPr>
              <a:t> </a:t>
            </a:r>
            <a:endParaRPr lang="en-GB" sz="12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solidFill>
                  <a:schemeClr val="tx2"/>
                </a:solidFill>
                <a:effectLst/>
                <a:latin typeface="Century Gothic" panose="020B0502020202020204" pitchFamily="34" charset="0"/>
                <a:ea typeface="Calibri" panose="020F0502020204030204" pitchFamily="34" charset="0"/>
                <a:cs typeface="Arial"/>
              </a:rPr>
              <a:t>The Project design envelope allows for a maximum of 100 wind turbines, with a maximum tip height of </a:t>
            </a:r>
            <a:r>
              <a:rPr lang="en-US" sz="1200" b="1">
                <a:solidFill>
                  <a:schemeClr val="tx2"/>
                </a:solidFill>
                <a:effectLst/>
                <a:latin typeface="Century Gothic" panose="020B0502020202020204" pitchFamily="34" charset="0"/>
                <a:ea typeface="Calibri" panose="020F0502020204030204" pitchFamily="34" charset="0"/>
                <a:cs typeface="Arial"/>
              </a:rPr>
              <a:t>403m LAT (m).</a:t>
            </a:r>
            <a:r>
              <a:rPr lang="en-US" sz="1200" b="1">
                <a:solidFill>
                  <a:schemeClr val="tx2"/>
                </a:solidFill>
                <a:latin typeface="Century Gothic" panose="020B0502020202020204" pitchFamily="34" charset="0"/>
                <a:ea typeface="Calibri" panose="020F0502020204030204" pitchFamily="34" charset="0"/>
                <a:cs typeface="Arial"/>
              </a:rPr>
              <a:t> </a:t>
            </a:r>
            <a:endParaRPr lang="en-US" sz="1200" b="1">
              <a:solidFill>
                <a:schemeClr val="tx2"/>
              </a:solidFill>
              <a:effectLst/>
              <a:latin typeface="Century Gothic" panose="020B0502020202020204" pitchFamily="34" charset="0"/>
              <a:ea typeface="+mn-lt"/>
              <a:cs typeface="+mn-lt"/>
            </a:endParaRPr>
          </a:p>
        </p:txBody>
      </p:sp>
      <p:pic>
        <p:nvPicPr>
          <p:cNvPr id="29" name="Picture 28">
            <a:extLst>
              <a:ext uri="{FF2B5EF4-FFF2-40B4-BE49-F238E27FC236}">
                <a16:creationId xmlns:a16="http://schemas.microsoft.com/office/drawing/2014/main" id="{EF11C1E2-F7F0-4036-A007-A9FE526C2F8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096689" y="918839"/>
            <a:ext cx="347615" cy="469275"/>
          </a:xfrm>
          <a:prstGeom prst="rect">
            <a:avLst/>
          </a:prstGeom>
          <a:noFill/>
        </p:spPr>
      </p:pic>
      <p:pic>
        <p:nvPicPr>
          <p:cNvPr id="35" name="Picture 34">
            <a:extLst>
              <a:ext uri="{FF2B5EF4-FFF2-40B4-BE49-F238E27FC236}">
                <a16:creationId xmlns:a16="http://schemas.microsoft.com/office/drawing/2014/main" id="{57479CD3-410D-4383-9DF2-A001FA04347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362906" y="848055"/>
            <a:ext cx="347615" cy="469275"/>
          </a:xfrm>
          <a:prstGeom prst="rect">
            <a:avLst/>
          </a:prstGeom>
          <a:noFill/>
        </p:spPr>
      </p:pic>
      <p:pic>
        <p:nvPicPr>
          <p:cNvPr id="36" name="Picture 35">
            <a:extLst>
              <a:ext uri="{FF2B5EF4-FFF2-40B4-BE49-F238E27FC236}">
                <a16:creationId xmlns:a16="http://schemas.microsoft.com/office/drawing/2014/main" id="{1789F88D-7DF1-4B07-B2B9-62704B1EE6C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493527" y="606866"/>
            <a:ext cx="347615" cy="469275"/>
          </a:xfrm>
          <a:prstGeom prst="rect">
            <a:avLst/>
          </a:prstGeom>
          <a:noFill/>
        </p:spPr>
      </p:pic>
      <p:pic>
        <p:nvPicPr>
          <p:cNvPr id="37" name="Picture 36">
            <a:extLst>
              <a:ext uri="{FF2B5EF4-FFF2-40B4-BE49-F238E27FC236}">
                <a16:creationId xmlns:a16="http://schemas.microsoft.com/office/drawing/2014/main" id="{590FA944-C2E3-4714-B73C-9709F4B7CB86}"/>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762909" y="676192"/>
            <a:ext cx="347615" cy="469275"/>
          </a:xfrm>
          <a:prstGeom prst="rect">
            <a:avLst/>
          </a:prstGeom>
          <a:noFill/>
        </p:spPr>
      </p:pic>
      <p:pic>
        <p:nvPicPr>
          <p:cNvPr id="39" name="Picture 38">
            <a:extLst>
              <a:ext uri="{FF2B5EF4-FFF2-40B4-BE49-F238E27FC236}">
                <a16:creationId xmlns:a16="http://schemas.microsoft.com/office/drawing/2014/main" id="{FEF2EDAB-A5FC-4F9C-828B-091C49636571}"/>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601429" y="923055"/>
            <a:ext cx="347615" cy="469275"/>
          </a:xfrm>
          <a:prstGeom prst="rect">
            <a:avLst/>
          </a:prstGeom>
          <a:noFill/>
        </p:spPr>
      </p:pic>
      <p:pic>
        <p:nvPicPr>
          <p:cNvPr id="42" name="Picture 41">
            <a:extLst>
              <a:ext uri="{FF2B5EF4-FFF2-40B4-BE49-F238E27FC236}">
                <a16:creationId xmlns:a16="http://schemas.microsoft.com/office/drawing/2014/main" id="{2E82F80A-1663-42F4-9362-622BE2B7786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879379" y="899146"/>
            <a:ext cx="347615" cy="469275"/>
          </a:xfrm>
          <a:prstGeom prst="rect">
            <a:avLst/>
          </a:prstGeom>
          <a:noFill/>
        </p:spPr>
      </p:pic>
      <p:pic>
        <p:nvPicPr>
          <p:cNvPr id="44" name="Picture 43">
            <a:extLst>
              <a:ext uri="{FF2B5EF4-FFF2-40B4-BE49-F238E27FC236}">
                <a16:creationId xmlns:a16="http://schemas.microsoft.com/office/drawing/2014/main" id="{6829CF8F-2600-4DC7-8642-AC318FA39175}"/>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270496" y="1193840"/>
            <a:ext cx="347615" cy="469275"/>
          </a:xfrm>
          <a:prstGeom prst="rect">
            <a:avLst/>
          </a:prstGeom>
          <a:noFill/>
        </p:spPr>
      </p:pic>
      <p:pic>
        <p:nvPicPr>
          <p:cNvPr id="45" name="Picture 44">
            <a:extLst>
              <a:ext uri="{FF2B5EF4-FFF2-40B4-BE49-F238E27FC236}">
                <a16:creationId xmlns:a16="http://schemas.microsoft.com/office/drawing/2014/main" id="{FE467BD1-BBB7-44B6-8F04-D7C6CC83221F}"/>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516996" y="1147643"/>
            <a:ext cx="347615" cy="469275"/>
          </a:xfrm>
          <a:prstGeom prst="rect">
            <a:avLst/>
          </a:prstGeom>
          <a:noFill/>
        </p:spPr>
      </p:pic>
      <p:pic>
        <p:nvPicPr>
          <p:cNvPr id="46" name="Picture 45">
            <a:extLst>
              <a:ext uri="{FF2B5EF4-FFF2-40B4-BE49-F238E27FC236}">
                <a16:creationId xmlns:a16="http://schemas.microsoft.com/office/drawing/2014/main" id="{6CA56565-456E-4437-97C5-210D9956A30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114659" y="913005"/>
            <a:ext cx="347615" cy="469275"/>
          </a:xfrm>
          <a:prstGeom prst="rect">
            <a:avLst/>
          </a:prstGeom>
          <a:noFill/>
        </p:spPr>
      </p:pic>
      <p:pic>
        <p:nvPicPr>
          <p:cNvPr id="47" name="Picture 46">
            <a:extLst>
              <a:ext uri="{FF2B5EF4-FFF2-40B4-BE49-F238E27FC236}">
                <a16:creationId xmlns:a16="http://schemas.microsoft.com/office/drawing/2014/main" id="{088A10FA-E6F4-4DC8-97F1-19B6D442BBFE}"/>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949631" y="477225"/>
            <a:ext cx="347615" cy="469275"/>
          </a:xfrm>
          <a:prstGeom prst="rect">
            <a:avLst/>
          </a:prstGeom>
          <a:noFill/>
        </p:spPr>
      </p:pic>
      <p:sp>
        <p:nvSpPr>
          <p:cNvPr id="48" name="TextBox 47">
            <a:extLst>
              <a:ext uri="{FF2B5EF4-FFF2-40B4-BE49-F238E27FC236}">
                <a16:creationId xmlns:a16="http://schemas.microsoft.com/office/drawing/2014/main" id="{4A299276-B551-4850-ADEA-71A7D78763A7}"/>
              </a:ext>
            </a:extLst>
          </p:cNvPr>
          <p:cNvSpPr txBox="1"/>
          <p:nvPr/>
        </p:nvSpPr>
        <p:spPr>
          <a:xfrm>
            <a:off x="2758083" y="3067652"/>
            <a:ext cx="1238824" cy="303843"/>
          </a:xfrm>
          <a:prstGeom prst="roundRect">
            <a:avLst/>
          </a:prstGeom>
          <a:solidFill>
            <a:schemeClr val="bg1">
              <a:alpha val="30000"/>
            </a:schemeClr>
          </a:solidFill>
          <a:ln>
            <a:solidFill>
              <a:schemeClr val="bg1"/>
            </a:solidFill>
          </a:ln>
        </p:spPr>
        <p:txBody>
          <a:bodyPr wrap="square">
            <a:spAutoFit/>
          </a:bodyPr>
          <a:lstStyle/>
          <a:p>
            <a:pPr>
              <a:lnSpc>
                <a:spcPct val="107000"/>
              </a:lnSpc>
              <a:spcAft>
                <a:spcPts val="800"/>
              </a:spcAft>
            </a:pPr>
            <a:r>
              <a:rPr lang="en-GB" sz="1200" b="1">
                <a:solidFill>
                  <a:srgbClr val="043D4B"/>
                </a:solidFill>
                <a:effectLst/>
                <a:latin typeface="Century Gothic" panose="020B0502020202020204" pitchFamily="34" charset="0"/>
                <a:ea typeface="Calibri" panose="020F0502020204030204" pitchFamily="34" charset="0"/>
                <a:cs typeface="Calibri" panose="020F0502020204030204" pitchFamily="34" charset="0"/>
              </a:rPr>
              <a:t>Export Cables</a:t>
            </a:r>
            <a:r>
              <a:rPr lang="en-US" sz="12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endParaRPr lang="en-GB" sz="1200">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41C083D-FC36-4D92-A349-E306030CFB6F}"/>
              </a:ext>
            </a:extLst>
          </p:cNvPr>
          <p:cNvSpPr txBox="1"/>
          <p:nvPr/>
        </p:nvSpPr>
        <p:spPr>
          <a:xfrm>
            <a:off x="7089383" y="136384"/>
            <a:ext cx="6594320" cy="1940957"/>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a:t>
            </a:r>
          </a:p>
          <a:p>
            <a:r>
              <a:rPr lang="en-GB" sz="3600" b="1">
                <a:solidFill>
                  <a:srgbClr val="043D4B"/>
                </a:solidFill>
                <a:latin typeface="Century Gothic" panose="020B0502020202020204" pitchFamily="34" charset="0"/>
              </a:rPr>
              <a:t>Offshore </a:t>
            </a:r>
          </a:p>
          <a:p>
            <a:r>
              <a:rPr lang="en-GB" sz="3600" b="1">
                <a:solidFill>
                  <a:srgbClr val="043D4B"/>
                </a:solidFill>
                <a:latin typeface="Century Gothic" panose="020B0502020202020204" pitchFamily="34" charset="0"/>
              </a:rPr>
              <a:t>Proposal</a:t>
            </a:r>
            <a:endParaRPr lang="en-US" sz="3600" b="1">
              <a:solidFill>
                <a:srgbClr val="043D4B"/>
              </a:solidFill>
              <a:latin typeface="Century Gothic" panose="020B0502020202020204" pitchFamily="34" charset="0"/>
            </a:endParaRPr>
          </a:p>
        </p:txBody>
      </p:sp>
      <p:pic>
        <p:nvPicPr>
          <p:cNvPr id="51" name="Picture 50">
            <a:extLst>
              <a:ext uri="{FF2B5EF4-FFF2-40B4-BE49-F238E27FC236}">
                <a16:creationId xmlns:a16="http://schemas.microsoft.com/office/drawing/2014/main" id="{BB82E548-BC06-4064-8E1C-72521EC9CDF8}"/>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133810" y="501285"/>
            <a:ext cx="347615" cy="469275"/>
          </a:xfrm>
          <a:prstGeom prst="rect">
            <a:avLst/>
          </a:prstGeom>
          <a:noFill/>
        </p:spPr>
      </p:pic>
      <p:sp>
        <p:nvSpPr>
          <p:cNvPr id="38" name="TextBox 37">
            <a:extLst>
              <a:ext uri="{FF2B5EF4-FFF2-40B4-BE49-F238E27FC236}">
                <a16:creationId xmlns:a16="http://schemas.microsoft.com/office/drawing/2014/main" id="{94D3BAEC-73F7-4067-AEAE-8FB4F3DCE87A}"/>
              </a:ext>
            </a:extLst>
          </p:cNvPr>
          <p:cNvSpPr txBox="1"/>
          <p:nvPr/>
        </p:nvSpPr>
        <p:spPr>
          <a:xfrm>
            <a:off x="7273975" y="4554906"/>
            <a:ext cx="6113720" cy="304442"/>
          </a:xfrm>
          <a:prstGeom prst="rect">
            <a:avLst/>
          </a:prstGeom>
          <a:noFill/>
        </p:spPr>
        <p:txBody>
          <a:bodyPr wrap="square">
            <a:spAutoFit/>
          </a:bodyPr>
          <a:lstStyle/>
          <a:p>
            <a:pPr>
              <a:lnSpc>
                <a:spcPct val="107000"/>
              </a:lnSpc>
              <a:spcAft>
                <a:spcPts val="800"/>
              </a:spcAft>
            </a:pPr>
            <a:r>
              <a:rPr lang="en-GB" sz="1400" b="1">
                <a:solidFill>
                  <a:srgbClr val="043D4B"/>
                </a:solidFill>
                <a:effectLst/>
                <a:latin typeface="Century Gothic" panose="020B0502020202020204" pitchFamily="34" charset="0"/>
                <a:ea typeface="Calibri" panose="020F0502020204030204" pitchFamily="34" charset="0"/>
                <a:cs typeface="Calibri"/>
              </a:rPr>
              <a:t>Typical Foundation Types</a:t>
            </a:r>
            <a:endParaRPr lang="en-GB"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67CBFBA-85F5-40A5-A2E9-E9796D74EE4B}"/>
              </a:ext>
            </a:extLst>
          </p:cNvPr>
          <p:cNvPicPr>
            <a:picLocks noChangeAspect="1"/>
          </p:cNvPicPr>
          <p:nvPr/>
        </p:nvPicPr>
        <p:blipFill rotWithShape="1">
          <a:blip r:embed="rId7"/>
          <a:srcRect l="2679" r="9678"/>
          <a:stretch/>
        </p:blipFill>
        <p:spPr>
          <a:xfrm>
            <a:off x="7222604" y="4858733"/>
            <a:ext cx="4867274" cy="1846089"/>
          </a:xfrm>
          <a:prstGeom prst="rect">
            <a:avLst/>
          </a:prstGeom>
        </p:spPr>
      </p:pic>
      <p:pic>
        <p:nvPicPr>
          <p:cNvPr id="33" name="Picture 32">
            <a:extLst>
              <a:ext uri="{FF2B5EF4-FFF2-40B4-BE49-F238E27FC236}">
                <a16:creationId xmlns:a16="http://schemas.microsoft.com/office/drawing/2014/main" id="{D2E3837B-CF83-4D94-A0B0-41E99E465186}"/>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317989" y="664508"/>
            <a:ext cx="347615" cy="469275"/>
          </a:xfrm>
          <a:prstGeom prst="rect">
            <a:avLst/>
          </a:prstGeom>
          <a:noFill/>
        </p:spPr>
      </p:pic>
      <p:pic>
        <p:nvPicPr>
          <p:cNvPr id="34" name="Picture 33">
            <a:extLst>
              <a:ext uri="{FF2B5EF4-FFF2-40B4-BE49-F238E27FC236}">
                <a16:creationId xmlns:a16="http://schemas.microsoft.com/office/drawing/2014/main" id="{ADDFE769-0FF7-4173-86F8-E0139AA9E1E9}"/>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5779927" y="1106862"/>
            <a:ext cx="347615" cy="469275"/>
          </a:xfrm>
          <a:prstGeom prst="rect">
            <a:avLst/>
          </a:prstGeom>
          <a:noFill/>
        </p:spPr>
      </p:pic>
      <p:pic>
        <p:nvPicPr>
          <p:cNvPr id="49" name="Picture 48">
            <a:extLst>
              <a:ext uri="{FF2B5EF4-FFF2-40B4-BE49-F238E27FC236}">
                <a16:creationId xmlns:a16="http://schemas.microsoft.com/office/drawing/2014/main" id="{36941BFA-FF76-4252-AA07-87FEAD62618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314910" y="918839"/>
            <a:ext cx="347615" cy="469275"/>
          </a:xfrm>
          <a:prstGeom prst="rect">
            <a:avLst/>
          </a:prstGeom>
          <a:noFill/>
        </p:spPr>
      </p:pic>
      <p:pic>
        <p:nvPicPr>
          <p:cNvPr id="54" name="Picture 53">
            <a:extLst>
              <a:ext uri="{FF2B5EF4-FFF2-40B4-BE49-F238E27FC236}">
                <a16:creationId xmlns:a16="http://schemas.microsoft.com/office/drawing/2014/main" id="{79FCC318-FB7A-46EB-B43E-58DC2A0012FF}"/>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307617" y="378780"/>
            <a:ext cx="347615" cy="469275"/>
          </a:xfrm>
          <a:prstGeom prst="rect">
            <a:avLst/>
          </a:prstGeom>
          <a:noFill/>
        </p:spPr>
      </p:pic>
      <p:pic>
        <p:nvPicPr>
          <p:cNvPr id="55" name="Picture 54">
            <a:extLst>
              <a:ext uri="{FF2B5EF4-FFF2-40B4-BE49-F238E27FC236}">
                <a16:creationId xmlns:a16="http://schemas.microsoft.com/office/drawing/2014/main" id="{B0EDB85C-CE4B-4A52-993B-47CAC0074DB2}"/>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6400" b="90000" l="6106" r="89824">
                        <a14:foregroundMark x1="12890" y1="47600" x2="12890" y2="47600"/>
                        <a14:foregroundMark x1="12076" y1="56400" x2="12076" y2="56400"/>
                        <a14:foregroundMark x1="13433" y1="59400" x2="13433" y2="59400"/>
                        <a14:foregroundMark x1="8277" y1="32000" x2="8277" y2="32000"/>
                        <a14:foregroundMark x1="6106" y1="6400" x2="6106" y2="6400"/>
                        <a14:foregroundMark x1="50746" y1="48200" x2="50746" y2="48200"/>
                        <a14:foregroundMark x1="43012" y1="53200" x2="43012" y2="53200"/>
                        <a14:foregroundMark x1="72727" y1="40800" x2="72727" y2="40800"/>
                        <a14:foregroundMark x1="78697" y1="48800" x2="78697" y2="48800"/>
                        <a14:foregroundMark x1="13297" y1="61600" x2="13297" y2="59200"/>
                        <a14:foregroundMark x1="8548" y1="33600" x2="8548" y2="33600"/>
                        <a14:backgroundMark x1="48982" y1="62000" x2="48982" y2="62000"/>
                        <a14:backgroundMark x1="53189" y1="59400" x2="53189" y2="59400"/>
                        <a14:backgroundMark x1="44776" y1="64400" x2="44776" y2="64400"/>
                        <a14:backgroundMark x1="37992" y1="68800" x2="37992" y2="68800"/>
                        <a14:backgroundMark x1="67164" y1="47000" x2="67164" y2="47000"/>
                        <a14:backgroundMark x1="35142" y1="49000" x2="22931" y2="45200"/>
                        <a14:backgroundMark x1="22931" y1="45200" x2="38263" y2="54000"/>
                        <a14:backgroundMark x1="38263" y1="54000" x2="55360" y2="42000"/>
                        <a14:backgroundMark x1="55360" y1="42000" x2="67028" y2="46400"/>
                        <a14:backgroundMark x1="67028" y1="46400" x2="83989" y2="45200"/>
                        <a14:backgroundMark x1="83989" y1="45200" x2="91995" y2="49000"/>
                        <a14:backgroundMark x1="91995" y1="49000" x2="92402" y2="47800"/>
                        <a14:backgroundMark x1="18996" y1="69200" x2="28223" y2="71000"/>
                        <a14:backgroundMark x1="24288" y1="54400" x2="23474" y2="61000"/>
                        <a14:backgroundMark x1="22659" y1="53800" x2="26730" y2="44400"/>
                        <a14:backgroundMark x1="72185" y1="41400" x2="73813" y2="36000"/>
                        <a14:backgroundMark x1="81004" y1="53800" x2="81004" y2="50200"/>
                        <a14:backgroundMark x1="84668" y1="43800" x2="82632" y2="47200"/>
                        <a14:backgroundMark x1="78290" y1="50800" x2="83853" y2="47800"/>
                      </a14:backgroundRemoval>
                    </a14:imgEffect>
                    <a14:imgEffect>
                      <a14:brightnessContrast bright="40000" contrast="40000"/>
                    </a14:imgEffect>
                  </a14:imgLayer>
                </a14:imgProps>
              </a:ext>
            </a:extLst>
          </a:blip>
          <a:srcRect r="72129" b="44539"/>
          <a:stretch/>
        </p:blipFill>
        <p:spPr>
          <a:xfrm>
            <a:off x="6502278" y="764324"/>
            <a:ext cx="347615" cy="469275"/>
          </a:xfrm>
          <a:prstGeom prst="rect">
            <a:avLst/>
          </a:prstGeom>
          <a:noFill/>
        </p:spPr>
      </p:pic>
      <p:sp>
        <p:nvSpPr>
          <p:cNvPr id="56" name="Rectangle: Rounded Corners 55">
            <a:extLst>
              <a:ext uri="{FF2B5EF4-FFF2-40B4-BE49-F238E27FC236}">
                <a16:creationId xmlns:a16="http://schemas.microsoft.com/office/drawing/2014/main" id="{8980DAD9-D8DC-4227-BE9F-0DCFA9055AF8}"/>
              </a:ext>
            </a:extLst>
          </p:cNvPr>
          <p:cNvSpPr/>
          <p:nvPr/>
        </p:nvSpPr>
        <p:spPr>
          <a:xfrm>
            <a:off x="122817" y="1145467"/>
            <a:ext cx="2254054" cy="1446619"/>
          </a:xfrm>
          <a:prstGeom prst="roundRect">
            <a:avLst>
              <a:gd name="adj" fmla="val 16667"/>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804E87B8-4CD7-473C-B331-CCF5E4E31422}"/>
              </a:ext>
            </a:extLst>
          </p:cNvPr>
          <p:cNvGrpSpPr/>
          <p:nvPr/>
        </p:nvGrpSpPr>
        <p:grpSpPr>
          <a:xfrm>
            <a:off x="159585" y="1209163"/>
            <a:ext cx="2639836" cy="1319224"/>
            <a:chOff x="106722" y="1533719"/>
            <a:chExt cx="2888999" cy="1718104"/>
          </a:xfrm>
          <a:solidFill>
            <a:srgbClr val="FFFFFF"/>
          </a:solidFill>
        </p:grpSpPr>
        <p:grpSp>
          <p:nvGrpSpPr>
            <p:cNvPr id="58" name="Group 57">
              <a:extLst>
                <a:ext uri="{FF2B5EF4-FFF2-40B4-BE49-F238E27FC236}">
                  <a16:creationId xmlns:a16="http://schemas.microsoft.com/office/drawing/2014/main" id="{C6F37455-656C-4A21-9A93-89ED21373FFF}"/>
                </a:ext>
              </a:extLst>
            </p:cNvPr>
            <p:cNvGrpSpPr/>
            <p:nvPr/>
          </p:nvGrpSpPr>
          <p:grpSpPr>
            <a:xfrm>
              <a:off x="109562" y="1533719"/>
              <a:ext cx="2886159" cy="1718104"/>
              <a:chOff x="44529" y="123472"/>
              <a:chExt cx="2886159" cy="1718104"/>
            </a:xfrm>
            <a:grpFill/>
          </p:grpSpPr>
          <p:sp>
            <p:nvSpPr>
              <p:cNvPr id="62" name="TextBox 61">
                <a:extLst>
                  <a:ext uri="{FF2B5EF4-FFF2-40B4-BE49-F238E27FC236}">
                    <a16:creationId xmlns:a16="http://schemas.microsoft.com/office/drawing/2014/main" id="{1CE6ED5B-301B-464E-8405-6B57616D771F}"/>
                  </a:ext>
                </a:extLst>
              </p:cNvPr>
              <p:cNvSpPr txBox="1"/>
              <p:nvPr/>
            </p:nvSpPr>
            <p:spPr>
              <a:xfrm>
                <a:off x="125631" y="123472"/>
                <a:ext cx="2805057" cy="1718104"/>
              </a:xfrm>
              <a:prstGeom prst="roundRect">
                <a:avLst/>
              </a:prstGeom>
              <a:noFill/>
            </p:spPr>
            <p:txBody>
              <a:bodyPr wrap="square" rtlCol="0">
                <a:spAutoFit/>
              </a:bodyPr>
              <a:lstStyle/>
              <a:p>
                <a:pPr marL="270022">
                  <a:lnSpc>
                    <a:spcPct val="150000"/>
                  </a:lnSpc>
                </a:pPr>
                <a:r>
                  <a:rPr lang="en-GB" sz="1200">
                    <a:solidFill>
                      <a:srgbClr val="043D4B"/>
                    </a:solidFill>
                    <a:latin typeface="Century Gothic" panose="020B0502020202020204" pitchFamily="34" charset="0"/>
                  </a:rPr>
                  <a:t>Array Area</a:t>
                </a:r>
              </a:p>
              <a:p>
                <a:pPr marL="270022">
                  <a:lnSpc>
                    <a:spcPct val="150000"/>
                  </a:lnSpc>
                </a:pPr>
                <a:r>
                  <a:rPr lang="en-GB" sz="1200">
                    <a:solidFill>
                      <a:srgbClr val="043D4B"/>
                    </a:solidFill>
                    <a:latin typeface="Century Gothic" panose="020B0502020202020204" pitchFamily="34" charset="0"/>
                  </a:rPr>
                  <a:t>Offshore Search Zone</a:t>
                </a:r>
              </a:p>
              <a:p>
                <a:pPr marL="270022">
                  <a:lnSpc>
                    <a:spcPct val="150000"/>
                  </a:lnSpc>
                </a:pPr>
                <a:r>
                  <a:rPr lang="en-GB" sz="1200">
                    <a:solidFill>
                      <a:srgbClr val="043D4B"/>
                    </a:solidFill>
                    <a:latin typeface="Century Gothic" panose="020B0502020202020204" pitchFamily="34" charset="0"/>
                  </a:rPr>
                  <a:t>Other Windfarms    Designated Site</a:t>
                </a:r>
              </a:p>
            </p:txBody>
          </p:sp>
          <p:pic>
            <p:nvPicPr>
              <p:cNvPr id="63" name="Picture 62">
                <a:extLst>
                  <a:ext uri="{FF2B5EF4-FFF2-40B4-BE49-F238E27FC236}">
                    <a16:creationId xmlns:a16="http://schemas.microsoft.com/office/drawing/2014/main" id="{7720443D-1DAE-4C44-A461-B86DCB23AABA}"/>
                  </a:ext>
                </a:extLst>
              </p:cNvPr>
              <p:cNvPicPr>
                <a:picLocks noChangeAspect="1"/>
              </p:cNvPicPr>
              <p:nvPr/>
            </p:nvPicPr>
            <p:blipFill>
              <a:blip r:embed="rId8"/>
              <a:stretch>
                <a:fillRect/>
              </a:stretch>
            </p:blipFill>
            <p:spPr>
              <a:xfrm>
                <a:off x="44529" y="1417870"/>
                <a:ext cx="436119" cy="298396"/>
              </a:xfrm>
              <a:prstGeom prst="rect">
                <a:avLst/>
              </a:prstGeom>
              <a:grpFill/>
            </p:spPr>
          </p:pic>
          <p:sp>
            <p:nvSpPr>
              <p:cNvPr id="64" name="Rectangle 63">
                <a:extLst>
                  <a:ext uri="{FF2B5EF4-FFF2-40B4-BE49-F238E27FC236}">
                    <a16:creationId xmlns:a16="http://schemas.microsoft.com/office/drawing/2014/main" id="{C8F04F98-6762-4DB9-9C7D-DEFB7306F464}"/>
                  </a:ext>
                </a:extLst>
              </p:cNvPr>
              <p:cNvSpPr/>
              <p:nvPr/>
            </p:nvSpPr>
            <p:spPr>
              <a:xfrm>
                <a:off x="226456" y="259080"/>
                <a:ext cx="219106" cy="121470"/>
              </a:xfrm>
              <a:prstGeom prst="rect">
                <a:avLst/>
              </a:prstGeom>
              <a:grpFill/>
              <a:ln>
                <a:solidFill>
                  <a:srgbClr val="FCF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latin typeface="Century Gothic" panose="020B0502020202020204" pitchFamily="34" charset="0"/>
                </a:endParaRPr>
              </a:p>
            </p:txBody>
          </p:sp>
        </p:grpSp>
        <p:pic>
          <p:nvPicPr>
            <p:cNvPr id="59" name="Picture 58">
              <a:extLst>
                <a:ext uri="{FF2B5EF4-FFF2-40B4-BE49-F238E27FC236}">
                  <a16:creationId xmlns:a16="http://schemas.microsoft.com/office/drawing/2014/main" id="{29A8EA1E-FE38-46C2-8E70-7DD64870D60D}"/>
                </a:ext>
              </a:extLst>
            </p:cNvPr>
            <p:cNvPicPr>
              <a:picLocks noChangeAspect="1"/>
            </p:cNvPicPr>
            <p:nvPr/>
          </p:nvPicPr>
          <p:blipFill rotWithShape="1">
            <a:blip r:embed="rId9"/>
            <a:srcRect t="1" r="20022" b="16414"/>
            <a:stretch/>
          </p:blipFill>
          <p:spPr>
            <a:xfrm>
              <a:off x="106722" y="2027922"/>
              <a:ext cx="403873" cy="249416"/>
            </a:xfrm>
            <a:prstGeom prst="rect">
              <a:avLst/>
            </a:prstGeom>
            <a:grpFill/>
            <a:ln>
              <a:solidFill>
                <a:srgbClr val="BBA8C7"/>
              </a:solidFill>
            </a:ln>
          </p:spPr>
        </p:pic>
        <p:pic>
          <p:nvPicPr>
            <p:cNvPr id="60" name="Picture 59">
              <a:extLst>
                <a:ext uri="{FF2B5EF4-FFF2-40B4-BE49-F238E27FC236}">
                  <a16:creationId xmlns:a16="http://schemas.microsoft.com/office/drawing/2014/main" id="{7084FB6F-D26D-47C0-BEBF-5DDFA7FB5D58}"/>
                </a:ext>
              </a:extLst>
            </p:cNvPr>
            <p:cNvPicPr>
              <a:picLocks noChangeAspect="1"/>
            </p:cNvPicPr>
            <p:nvPr/>
          </p:nvPicPr>
          <p:blipFill>
            <a:blip r:embed="rId10"/>
            <a:stretch>
              <a:fillRect/>
            </a:stretch>
          </p:blipFill>
          <p:spPr>
            <a:xfrm>
              <a:off x="121010" y="1653849"/>
              <a:ext cx="403873" cy="248537"/>
            </a:xfrm>
            <a:prstGeom prst="rect">
              <a:avLst/>
            </a:prstGeom>
            <a:grpFill/>
            <a:ln>
              <a:solidFill>
                <a:srgbClr val="7B4C94"/>
              </a:solidFill>
            </a:ln>
          </p:spPr>
        </p:pic>
        <p:pic>
          <p:nvPicPr>
            <p:cNvPr id="61" name="Picture 60">
              <a:extLst>
                <a:ext uri="{FF2B5EF4-FFF2-40B4-BE49-F238E27FC236}">
                  <a16:creationId xmlns:a16="http://schemas.microsoft.com/office/drawing/2014/main" id="{517F9070-C43B-476E-9579-242722DD6BBA}"/>
                </a:ext>
              </a:extLst>
            </p:cNvPr>
            <p:cNvPicPr>
              <a:picLocks noChangeAspect="1"/>
            </p:cNvPicPr>
            <p:nvPr/>
          </p:nvPicPr>
          <p:blipFill>
            <a:blip r:embed="rId11"/>
            <a:stretch>
              <a:fillRect/>
            </a:stretch>
          </p:blipFill>
          <p:spPr>
            <a:xfrm>
              <a:off x="112976" y="2440131"/>
              <a:ext cx="420891" cy="265005"/>
            </a:xfrm>
            <a:prstGeom prst="rect">
              <a:avLst/>
            </a:prstGeom>
            <a:grpFill/>
          </p:spPr>
        </p:pic>
      </p:grpSp>
      <p:sp>
        <p:nvSpPr>
          <p:cNvPr id="65" name="AutoShape 4">
            <a:extLst>
              <a:ext uri="{FF2B5EF4-FFF2-40B4-BE49-F238E27FC236}">
                <a16:creationId xmlns:a16="http://schemas.microsoft.com/office/drawing/2014/main" id="{ACE1E4CA-422D-490C-9ADD-5758479B7543}"/>
              </a:ext>
            </a:extLst>
          </p:cNvPr>
          <p:cNvSpPr>
            <a:spLocks noChangeArrowheads="1"/>
          </p:cNvSpPr>
          <p:nvPr/>
        </p:nvSpPr>
        <p:spPr bwMode="auto">
          <a:xfrm>
            <a:off x="328417" y="2941288"/>
            <a:ext cx="1107108" cy="521987"/>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Lincolnshire Node</a:t>
            </a:r>
          </a:p>
        </p:txBody>
      </p:sp>
      <p:sp>
        <p:nvSpPr>
          <p:cNvPr id="66" name="AutoShape 4">
            <a:extLst>
              <a:ext uri="{FF2B5EF4-FFF2-40B4-BE49-F238E27FC236}">
                <a16:creationId xmlns:a16="http://schemas.microsoft.com/office/drawing/2014/main" id="{1AB5504D-B9C2-485D-AC36-34CBB49ACCA2}"/>
              </a:ext>
            </a:extLst>
          </p:cNvPr>
          <p:cNvSpPr>
            <a:spLocks noChangeArrowheads="1"/>
          </p:cNvSpPr>
          <p:nvPr/>
        </p:nvSpPr>
        <p:spPr bwMode="auto">
          <a:xfrm>
            <a:off x="670758" y="6300049"/>
            <a:ext cx="1324298" cy="303345"/>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Weston Marsh</a:t>
            </a:r>
          </a:p>
        </p:txBody>
      </p:sp>
    </p:spTree>
    <p:extLst>
      <p:ext uri="{BB962C8B-B14F-4D97-AF65-F5344CB8AC3E}">
        <p14:creationId xmlns:p14="http://schemas.microsoft.com/office/powerpoint/2010/main" val="77893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A2210507-2C75-474E-AAFB-BC263E935C91}"/>
              </a:ext>
            </a:extLst>
          </p:cNvPr>
          <p:cNvPicPr>
            <a:picLocks noChangeAspect="1"/>
          </p:cNvPicPr>
          <p:nvPr/>
        </p:nvPicPr>
        <p:blipFill rotWithShape="1">
          <a:blip r:embed="rId3">
            <a:extLst>
              <a:ext uri="{28A0092B-C50C-407E-A947-70E740481C1C}">
                <a14:useLocalDpi xmlns:a14="http://schemas.microsoft.com/office/drawing/2010/main" val="0"/>
              </a:ext>
            </a:extLst>
          </a:blip>
          <a:srcRect l="21259" t="5438" r="11686" b="8415"/>
          <a:stretch/>
        </p:blipFill>
        <p:spPr>
          <a:xfrm>
            <a:off x="0" y="0"/>
            <a:ext cx="6018028" cy="6858000"/>
          </a:xfrm>
          <a:prstGeom prst="rect">
            <a:avLst/>
          </a:prstGeom>
        </p:spPr>
      </p:pic>
      <p:sp>
        <p:nvSpPr>
          <p:cNvPr id="10" name="TextBox 9">
            <a:extLst>
              <a:ext uri="{FF2B5EF4-FFF2-40B4-BE49-F238E27FC236}">
                <a16:creationId xmlns:a16="http://schemas.microsoft.com/office/drawing/2014/main" id="{F7ACC4C0-60AC-41B5-9F1C-9E72E5384FFD}"/>
              </a:ext>
            </a:extLst>
          </p:cNvPr>
          <p:cNvSpPr txBox="1"/>
          <p:nvPr/>
        </p:nvSpPr>
        <p:spPr>
          <a:xfrm>
            <a:off x="6228252" y="341687"/>
            <a:ext cx="6594320" cy="1940957"/>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Our </a:t>
            </a:r>
          </a:p>
          <a:p>
            <a:r>
              <a:rPr lang="en-GB" sz="3600" b="1">
                <a:solidFill>
                  <a:srgbClr val="043D4B"/>
                </a:solidFill>
                <a:latin typeface="Century Gothic" panose="020B0502020202020204" pitchFamily="34" charset="0"/>
              </a:rPr>
              <a:t>Onshore </a:t>
            </a:r>
          </a:p>
          <a:p>
            <a:r>
              <a:rPr lang="en-GB" sz="3600" b="1">
                <a:solidFill>
                  <a:srgbClr val="043D4B"/>
                </a:solidFill>
                <a:latin typeface="Century Gothic" panose="020B0502020202020204" pitchFamily="34" charset="0"/>
              </a:rPr>
              <a:t>Proposals</a:t>
            </a:r>
            <a:endParaRPr lang="en-US" sz="3600" b="1">
              <a:solidFill>
                <a:srgbClr val="043D4B"/>
              </a:solidFill>
              <a:latin typeface="Century Gothic" panose="020B0502020202020204" pitchFamily="34" charset="0"/>
            </a:endParaRPr>
          </a:p>
        </p:txBody>
      </p:sp>
      <p:sp>
        <p:nvSpPr>
          <p:cNvPr id="11" name="TextBox 10">
            <a:extLst>
              <a:ext uri="{FF2B5EF4-FFF2-40B4-BE49-F238E27FC236}">
                <a16:creationId xmlns:a16="http://schemas.microsoft.com/office/drawing/2014/main" id="{E773C914-4E06-47BF-B72C-FE0B7DF0CA01}"/>
              </a:ext>
            </a:extLst>
          </p:cNvPr>
          <p:cNvSpPr txBox="1"/>
          <p:nvPr/>
        </p:nvSpPr>
        <p:spPr>
          <a:xfrm>
            <a:off x="6228252" y="2799696"/>
            <a:ext cx="3330418" cy="276999"/>
          </a:xfrm>
          <a:prstGeom prst="rect">
            <a:avLst/>
          </a:prstGeom>
          <a:noFill/>
        </p:spPr>
        <p:txBody>
          <a:bodyPr wrap="square" lIns="91440" tIns="45720" rIns="91440" bIns="45720" anchor="t">
            <a:spAutoFit/>
          </a:bodyPr>
          <a:lstStyle/>
          <a:p>
            <a:pPr marL="0" marR="0" lvl="0" indent="0" defTabSz="457200" eaLnBrk="1" fontAlgn="auto" latinLnBrk="0" hangingPunct="1">
              <a:spcBef>
                <a:spcPts val="0"/>
              </a:spcBef>
              <a:spcAft>
                <a:spcPts val="0"/>
              </a:spcAft>
              <a:buClrTx/>
              <a:buSzTx/>
              <a:buFontTx/>
              <a:buNone/>
              <a:tabLst/>
              <a:defRPr/>
            </a:pPr>
            <a:endParaRPr kumimoji="0" lang="en-US" sz="1200" i="0" u="none" strike="noStrike" kern="0" cap="none" spc="0" normalizeH="0" baseline="0" noProof="0">
              <a:ln>
                <a:noFill/>
              </a:ln>
              <a:solidFill>
                <a:srgbClr val="043D4B"/>
              </a:solidFill>
              <a:effectLst/>
              <a:uLnTx/>
              <a:uFillTx/>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22" name="AutoShape 4">
            <a:extLst>
              <a:ext uri="{FF2B5EF4-FFF2-40B4-BE49-F238E27FC236}">
                <a16:creationId xmlns:a16="http://schemas.microsoft.com/office/drawing/2014/main" id="{F0DFADE5-D009-485E-9131-C7C6907F103D}"/>
              </a:ext>
            </a:extLst>
          </p:cNvPr>
          <p:cNvSpPr>
            <a:spLocks noChangeArrowheads="1"/>
          </p:cNvSpPr>
          <p:nvPr/>
        </p:nvSpPr>
        <p:spPr bwMode="auto">
          <a:xfrm>
            <a:off x="984321" y="6277834"/>
            <a:ext cx="1235203" cy="303345"/>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Weston Marsh</a:t>
            </a:r>
          </a:p>
        </p:txBody>
      </p:sp>
      <p:sp>
        <p:nvSpPr>
          <p:cNvPr id="45" name="TextBox 44">
            <a:extLst>
              <a:ext uri="{FF2B5EF4-FFF2-40B4-BE49-F238E27FC236}">
                <a16:creationId xmlns:a16="http://schemas.microsoft.com/office/drawing/2014/main" id="{2AC8BF1C-548C-4937-B64F-9948A480D07C}"/>
              </a:ext>
            </a:extLst>
          </p:cNvPr>
          <p:cNvSpPr txBox="1"/>
          <p:nvPr/>
        </p:nvSpPr>
        <p:spPr>
          <a:xfrm>
            <a:off x="6173974" y="2270342"/>
            <a:ext cx="6125979" cy="2462590"/>
          </a:xfrm>
          <a:prstGeom prst="round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Landfall south of </a:t>
            </a:r>
            <a:r>
              <a:rPr lang="en-US" sz="1400" err="1">
                <a:solidFill>
                  <a:srgbClr val="043D4B"/>
                </a:solidFill>
                <a:effectLst/>
                <a:latin typeface="Century Gothic" panose="020B0502020202020204" pitchFamily="34" charset="0"/>
                <a:ea typeface="Calibri" panose="020F0502020204030204" pitchFamily="34" charset="0"/>
                <a:cs typeface="Arial" panose="020B0604020202020204" pitchFamily="34" charset="0"/>
              </a:rPr>
              <a:t>Anderby</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Creek;</a:t>
            </a:r>
            <a:endParaRPr lang="en-US" sz="1400">
              <a:solidFill>
                <a:srgbClr val="043D4B"/>
              </a:solidFill>
              <a:latin typeface="Century Gothic" panose="020B0502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sz="1400" err="1">
                <a:solidFill>
                  <a:srgbClr val="043D4B"/>
                </a:solidFill>
                <a:effectLst/>
                <a:latin typeface="Century Gothic" panose="020B0502020202020204" pitchFamily="34" charset="0"/>
                <a:ea typeface="Calibri" panose="020F0502020204030204" pitchFamily="34" charset="0"/>
                <a:cs typeface="Arial" panose="020B0604020202020204" pitchFamily="34" charset="0"/>
              </a:rPr>
              <a:t>Undergound</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cables would continue underground to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one of two different connection points</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still under consideration by National Grid;</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a connection to the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existing overhead line circuits at </a:t>
            </a:r>
            <a:r>
              <a:rPr lang="en-US" sz="1400" b="1">
                <a:solidFill>
                  <a:srgbClr val="59A1AD"/>
                </a:solidFill>
                <a:effectLst/>
                <a:latin typeface="Century Gothic" panose="020B0502020202020204" pitchFamily="34" charset="0"/>
                <a:ea typeface="Calibri" panose="020F0502020204030204" pitchFamily="34" charset="0"/>
                <a:cs typeface="Arial" panose="020B0604020202020204" pitchFamily="34" charset="0"/>
              </a:rPr>
              <a:t>Weston Marsh</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 </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(north of Spalding) or;</a:t>
            </a:r>
          </a:p>
          <a:p>
            <a:pPr marL="285750" indent="-285750">
              <a:lnSpc>
                <a:spcPct val="107000"/>
              </a:lnSpc>
              <a:spcAft>
                <a:spcPts val="800"/>
              </a:spcAft>
              <a:buFont typeface="Arial" panose="020B0604020202020204" pitchFamily="34" charset="0"/>
              <a:buChar char="•"/>
            </a:pP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to a </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proposed new National Grid substation, </a:t>
            </a:r>
            <a:r>
              <a:rPr lang="en-US" sz="1400" b="1">
                <a:solidFill>
                  <a:srgbClr val="59A1AD"/>
                </a:solidFill>
                <a:effectLst/>
                <a:latin typeface="Century Gothic" panose="020B0502020202020204" pitchFamily="34" charset="0"/>
                <a:ea typeface="Calibri" panose="020F0502020204030204" pitchFamily="34" charset="0"/>
                <a:cs typeface="Arial" panose="020B0604020202020204" pitchFamily="34" charset="0"/>
              </a:rPr>
              <a:t>Lincolnshire Node</a:t>
            </a:r>
            <a:r>
              <a:rPr lang="en-US" sz="1400" b="1">
                <a:solidFill>
                  <a:srgbClr val="043D4B"/>
                </a:solidFill>
                <a:effectLst/>
                <a:latin typeface="Century Gothic" panose="020B0502020202020204" pitchFamily="34" charset="0"/>
                <a:ea typeface="Calibri" panose="020F0502020204030204" pitchFamily="34" charset="0"/>
                <a:cs typeface="Arial" panose="020B0604020202020204" pitchFamily="34" charset="0"/>
              </a:rPr>
              <a:t>,</a:t>
            </a:r>
            <a:r>
              <a:rPr lang="en-US" sz="1400">
                <a:solidFill>
                  <a:srgbClr val="043D4B"/>
                </a:solidFill>
                <a:effectLst/>
                <a:latin typeface="Century Gothic" panose="020B0502020202020204" pitchFamily="34" charset="0"/>
                <a:ea typeface="Calibri" panose="020F0502020204030204" pitchFamily="34" charset="0"/>
                <a:cs typeface="Arial" panose="020B0604020202020204" pitchFamily="34" charset="0"/>
              </a:rPr>
              <a:t> (east of Alford). </a:t>
            </a:r>
          </a:p>
        </p:txBody>
      </p:sp>
      <p:cxnSp>
        <p:nvCxnSpPr>
          <p:cNvPr id="3" name="Straight Arrow Connector 2">
            <a:extLst>
              <a:ext uri="{FF2B5EF4-FFF2-40B4-BE49-F238E27FC236}">
                <a16:creationId xmlns:a16="http://schemas.microsoft.com/office/drawing/2014/main" id="{C5AAC4E0-9B32-4B53-8748-11B2FC7BF45D}"/>
              </a:ext>
            </a:extLst>
          </p:cNvPr>
          <p:cNvCxnSpPr/>
          <p:nvPr/>
        </p:nvCxnSpPr>
        <p:spPr>
          <a:xfrm flipV="1">
            <a:off x="1983525" y="380144"/>
            <a:ext cx="471999" cy="1027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A2A8533-825C-46D7-8C72-5E6B2511878F}"/>
              </a:ext>
            </a:extLst>
          </p:cNvPr>
          <p:cNvGrpSpPr/>
          <p:nvPr/>
        </p:nvGrpSpPr>
        <p:grpSpPr>
          <a:xfrm>
            <a:off x="6514688" y="5181483"/>
            <a:ext cx="3206489" cy="1671663"/>
            <a:chOff x="321659" y="1518995"/>
            <a:chExt cx="2975830" cy="1627656"/>
          </a:xfrm>
          <a:solidFill>
            <a:srgbClr val="FFFFFF">
              <a:alpha val="52157"/>
            </a:srgbClr>
          </a:solidFill>
        </p:grpSpPr>
        <p:sp>
          <p:nvSpPr>
            <p:cNvPr id="26" name="TextBox 25">
              <a:extLst>
                <a:ext uri="{FF2B5EF4-FFF2-40B4-BE49-F238E27FC236}">
                  <a16:creationId xmlns:a16="http://schemas.microsoft.com/office/drawing/2014/main" id="{BB65D3FE-4EFD-44E5-B56F-B4EF3A7A411E}"/>
                </a:ext>
              </a:extLst>
            </p:cNvPr>
            <p:cNvSpPr txBox="1"/>
            <p:nvPr/>
          </p:nvSpPr>
          <p:spPr>
            <a:xfrm>
              <a:off x="419569" y="1518995"/>
              <a:ext cx="2253346" cy="1627656"/>
            </a:xfrm>
            <a:prstGeom prst="roundRect">
              <a:avLst/>
            </a:prstGeom>
            <a:grpFill/>
          </p:spPr>
          <p:txBody>
            <a:bodyPr wrap="square" rtlCol="0">
              <a:spAutoFit/>
            </a:bodyPr>
            <a:lstStyle/>
            <a:p>
              <a:pPr marL="270022">
                <a:lnSpc>
                  <a:spcPct val="200000"/>
                </a:lnSpc>
              </a:pPr>
              <a:r>
                <a:rPr lang="en-GB" sz="1200" b="1">
                  <a:solidFill>
                    <a:srgbClr val="043D4B"/>
                  </a:solidFill>
                  <a:latin typeface="Century Gothic" panose="020B0502020202020204" pitchFamily="34" charset="0"/>
                </a:rPr>
                <a:t>Onshore Cable Corridor</a:t>
              </a:r>
            </a:p>
            <a:p>
              <a:pPr marL="270022">
                <a:lnSpc>
                  <a:spcPct val="200000"/>
                </a:lnSpc>
              </a:pPr>
              <a:r>
                <a:rPr lang="en-GB" sz="1200" b="1">
                  <a:solidFill>
                    <a:srgbClr val="043D4B"/>
                  </a:solidFill>
                  <a:latin typeface="Century Gothic" panose="020B0502020202020204" pitchFamily="34" charset="0"/>
                </a:rPr>
                <a:t>Onshore Search Zone</a:t>
              </a:r>
            </a:p>
            <a:p>
              <a:pPr marL="270022">
                <a:lnSpc>
                  <a:spcPct val="200000"/>
                </a:lnSpc>
              </a:pPr>
              <a:r>
                <a:rPr lang="en-GB" sz="1200" b="1">
                  <a:solidFill>
                    <a:srgbClr val="043D4B"/>
                  </a:solidFill>
                  <a:latin typeface="Century Gothic" panose="020B0502020202020204" pitchFamily="34" charset="0"/>
                </a:rPr>
                <a:t>Substation Search Zone</a:t>
              </a:r>
            </a:p>
          </p:txBody>
        </p:sp>
        <p:sp>
          <p:nvSpPr>
            <p:cNvPr id="27" name="Diamond 26">
              <a:extLst>
                <a:ext uri="{FF2B5EF4-FFF2-40B4-BE49-F238E27FC236}">
                  <a16:creationId xmlns:a16="http://schemas.microsoft.com/office/drawing/2014/main" id="{D2DA6596-5004-4B0D-99CB-36896B226D56}"/>
                </a:ext>
              </a:extLst>
            </p:cNvPr>
            <p:cNvSpPr/>
            <p:nvPr/>
          </p:nvSpPr>
          <p:spPr>
            <a:xfrm>
              <a:off x="3043090" y="1753862"/>
              <a:ext cx="103582" cy="162861"/>
            </a:xfrm>
            <a:prstGeom prst="diamond">
              <a:avLst/>
            </a:prstGeom>
            <a:solidFill>
              <a:srgbClr val="D59F85"/>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n>
                  <a:solidFill>
                    <a:srgbClr val="B79579"/>
                  </a:solidFill>
                </a:ln>
                <a:solidFill>
                  <a:srgbClr val="043D4B"/>
                </a:solidFill>
              </a:endParaRPr>
            </a:p>
          </p:txBody>
        </p:sp>
        <p:pic>
          <p:nvPicPr>
            <p:cNvPr id="30" name="Picture 29">
              <a:extLst>
                <a:ext uri="{FF2B5EF4-FFF2-40B4-BE49-F238E27FC236}">
                  <a16:creationId xmlns:a16="http://schemas.microsoft.com/office/drawing/2014/main" id="{ABE8C8C8-5640-4541-96C1-584D7AF14C33}"/>
                </a:ext>
              </a:extLst>
            </p:cNvPr>
            <p:cNvPicPr>
              <a:picLocks noChangeAspect="1"/>
            </p:cNvPicPr>
            <p:nvPr/>
          </p:nvPicPr>
          <p:blipFill>
            <a:blip r:embed="rId5"/>
            <a:stretch>
              <a:fillRect/>
            </a:stretch>
          </p:blipFill>
          <p:spPr>
            <a:xfrm>
              <a:off x="321660" y="2033813"/>
              <a:ext cx="336294" cy="212044"/>
            </a:xfrm>
            <a:prstGeom prst="rect">
              <a:avLst/>
            </a:prstGeom>
            <a:grpFill/>
            <a:ln w="12700">
              <a:solidFill>
                <a:srgbClr val="6E687E"/>
              </a:solidFill>
            </a:ln>
          </p:spPr>
        </p:pic>
        <p:pic>
          <p:nvPicPr>
            <p:cNvPr id="31" name="Picture 30">
              <a:extLst>
                <a:ext uri="{FF2B5EF4-FFF2-40B4-BE49-F238E27FC236}">
                  <a16:creationId xmlns:a16="http://schemas.microsoft.com/office/drawing/2014/main" id="{EB3B465F-E5E3-47C0-8FC2-6F11D6392761}"/>
                </a:ext>
              </a:extLst>
            </p:cNvPr>
            <p:cNvPicPr>
              <a:picLocks noChangeAspect="1"/>
            </p:cNvPicPr>
            <p:nvPr/>
          </p:nvPicPr>
          <p:blipFill>
            <a:blip r:embed="rId6"/>
            <a:stretch>
              <a:fillRect/>
            </a:stretch>
          </p:blipFill>
          <p:spPr>
            <a:xfrm>
              <a:off x="321659" y="2393051"/>
              <a:ext cx="334476" cy="230875"/>
            </a:xfrm>
            <a:prstGeom prst="rect">
              <a:avLst/>
            </a:prstGeom>
            <a:solidFill>
              <a:srgbClr val="F1ECAD"/>
            </a:solidFill>
            <a:ln w="28575">
              <a:solidFill>
                <a:srgbClr val="F1ECAD"/>
              </a:solidFill>
            </a:ln>
          </p:spPr>
        </p:pic>
        <p:pic>
          <p:nvPicPr>
            <p:cNvPr id="32" name="Picture 31">
              <a:extLst>
                <a:ext uri="{FF2B5EF4-FFF2-40B4-BE49-F238E27FC236}">
                  <a16:creationId xmlns:a16="http://schemas.microsoft.com/office/drawing/2014/main" id="{50669678-8602-472E-90D3-29017D565CDF}"/>
                </a:ext>
              </a:extLst>
            </p:cNvPr>
            <p:cNvPicPr>
              <a:picLocks noChangeAspect="1"/>
            </p:cNvPicPr>
            <p:nvPr/>
          </p:nvPicPr>
          <p:blipFill>
            <a:blip r:embed="rId7"/>
            <a:stretch>
              <a:fillRect/>
            </a:stretch>
          </p:blipFill>
          <p:spPr>
            <a:xfrm>
              <a:off x="2934123" y="2092303"/>
              <a:ext cx="363366" cy="229113"/>
            </a:xfrm>
            <a:prstGeom prst="rect">
              <a:avLst/>
            </a:prstGeom>
            <a:grpFill/>
            <a:ln>
              <a:solidFill>
                <a:schemeClr val="bg1"/>
              </a:solidFill>
            </a:ln>
          </p:spPr>
        </p:pic>
        <p:sp>
          <p:nvSpPr>
            <p:cNvPr id="33" name="Rectangle 32">
              <a:extLst>
                <a:ext uri="{FF2B5EF4-FFF2-40B4-BE49-F238E27FC236}">
                  <a16:creationId xmlns:a16="http://schemas.microsoft.com/office/drawing/2014/main" id="{1CA83498-6F7D-4663-AA8B-935DB28B8C05}"/>
                </a:ext>
              </a:extLst>
            </p:cNvPr>
            <p:cNvSpPr/>
            <p:nvPr/>
          </p:nvSpPr>
          <p:spPr>
            <a:xfrm>
              <a:off x="321659" y="1690849"/>
              <a:ext cx="336295" cy="225874"/>
            </a:xfrm>
            <a:prstGeom prst="rect">
              <a:avLst/>
            </a:prstGeom>
            <a:solidFill>
              <a:srgbClr val="59A1AD"/>
            </a:solidFill>
            <a:ln w="28575">
              <a:solidFill>
                <a:srgbClr val="F1E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043D4B"/>
                </a:solidFill>
              </a:endParaRPr>
            </a:p>
          </p:txBody>
        </p:sp>
      </p:grpSp>
      <p:sp>
        <p:nvSpPr>
          <p:cNvPr id="49" name="TextBox 48">
            <a:extLst>
              <a:ext uri="{FF2B5EF4-FFF2-40B4-BE49-F238E27FC236}">
                <a16:creationId xmlns:a16="http://schemas.microsoft.com/office/drawing/2014/main" id="{D08B4FF1-5BBE-4235-8084-703011DB2E1C}"/>
              </a:ext>
            </a:extLst>
          </p:cNvPr>
          <p:cNvSpPr txBox="1"/>
          <p:nvPr/>
        </p:nvSpPr>
        <p:spPr>
          <a:xfrm>
            <a:off x="9502864" y="5246149"/>
            <a:ext cx="2207331" cy="772263"/>
          </a:xfrm>
          <a:prstGeom prst="rect">
            <a:avLst/>
          </a:prstGeom>
          <a:noFill/>
        </p:spPr>
        <p:txBody>
          <a:bodyPr wrap="square">
            <a:spAutoFit/>
          </a:bodyPr>
          <a:lstStyle/>
          <a:p>
            <a:pPr marL="270022">
              <a:lnSpc>
                <a:spcPct val="200000"/>
              </a:lnSpc>
            </a:pPr>
            <a:r>
              <a:rPr lang="en-GB" sz="1200" b="1">
                <a:solidFill>
                  <a:srgbClr val="043D4B"/>
                </a:solidFill>
                <a:latin typeface="Century Gothic" panose="020B0502020202020204" pitchFamily="34" charset="0"/>
              </a:rPr>
              <a:t>Scheduled Monument</a:t>
            </a:r>
          </a:p>
          <a:p>
            <a:pPr marL="270022">
              <a:lnSpc>
                <a:spcPct val="200000"/>
              </a:lnSpc>
            </a:pPr>
            <a:r>
              <a:rPr lang="en-GB" sz="1200" b="1">
                <a:solidFill>
                  <a:srgbClr val="043D4B"/>
                </a:solidFill>
                <a:latin typeface="Century Gothic" panose="020B0502020202020204" pitchFamily="34" charset="0"/>
              </a:rPr>
              <a:t>Designated Site</a:t>
            </a:r>
          </a:p>
        </p:txBody>
      </p:sp>
      <p:sp>
        <p:nvSpPr>
          <p:cNvPr id="50" name="AutoShape 4">
            <a:extLst>
              <a:ext uri="{FF2B5EF4-FFF2-40B4-BE49-F238E27FC236}">
                <a16:creationId xmlns:a16="http://schemas.microsoft.com/office/drawing/2014/main" id="{0440C704-F707-4D4A-ACCD-9525114578F3}"/>
              </a:ext>
            </a:extLst>
          </p:cNvPr>
          <p:cNvSpPr>
            <a:spLocks noChangeArrowheads="1"/>
          </p:cNvSpPr>
          <p:nvPr/>
        </p:nvSpPr>
        <p:spPr bwMode="auto">
          <a:xfrm>
            <a:off x="1098171" y="119150"/>
            <a:ext cx="1121353" cy="521987"/>
          </a:xfrm>
          <a:prstGeom prst="roundRect">
            <a:avLst>
              <a:gd name="adj" fmla="val 16667"/>
            </a:avLst>
          </a:prstGeom>
          <a:solidFill>
            <a:srgbClr val="FFFFFF">
              <a:alpha val="70980"/>
            </a:srgbClr>
          </a:solidFill>
          <a:ln>
            <a:solidFill>
              <a:schemeClr val="bg1"/>
            </a:solidFill>
          </a:ln>
        </p:spPr>
        <p:txBody>
          <a:bodyPr wrap="square">
            <a:spAutoFit/>
          </a:bodyPr>
          <a:lstStyle/>
          <a:p>
            <a:pPr>
              <a:lnSpc>
                <a:spcPct val="107000"/>
              </a:lnSpc>
              <a:spcAft>
                <a:spcPts val="800"/>
              </a:spcAft>
            </a:pPr>
            <a:r>
              <a:rPr lang="en-GB" altLang="en-US" sz="1200" b="1">
                <a:solidFill>
                  <a:srgbClr val="043D4B"/>
                </a:solidFill>
                <a:latin typeface="Century Gothic" panose="020B0502020202020204" pitchFamily="34" charset="0"/>
                <a:cs typeface="Calibri" panose="020F0502020204030204" pitchFamily="34" charset="0"/>
              </a:rPr>
              <a:t>Lincolnshire Node</a:t>
            </a:r>
          </a:p>
        </p:txBody>
      </p:sp>
    </p:spTree>
    <p:extLst>
      <p:ext uri="{BB962C8B-B14F-4D97-AF65-F5344CB8AC3E}">
        <p14:creationId xmlns:p14="http://schemas.microsoft.com/office/powerpoint/2010/main" val="1093706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7ACC4C0-60AC-41B5-9F1C-9E72E5384FFD}"/>
              </a:ext>
            </a:extLst>
          </p:cNvPr>
          <p:cNvSpPr txBox="1"/>
          <p:nvPr/>
        </p:nvSpPr>
        <p:spPr>
          <a:xfrm>
            <a:off x="462452" y="208302"/>
            <a:ext cx="5316048" cy="715089"/>
          </a:xfrm>
          <a:prstGeom prst="roundRect">
            <a:avLst/>
          </a:prstGeom>
          <a:noFill/>
        </p:spPr>
        <p:txBody>
          <a:bodyPr wrap="square" rtlCol="0">
            <a:spAutoFit/>
          </a:bodyPr>
          <a:lstStyle/>
          <a:p>
            <a:r>
              <a:rPr lang="en-GB" sz="3600" b="1">
                <a:solidFill>
                  <a:srgbClr val="043D4B"/>
                </a:solidFill>
                <a:latin typeface="Century Gothic" panose="020B0502020202020204" pitchFamily="34" charset="0"/>
              </a:rPr>
              <a:t>Landfall</a:t>
            </a:r>
            <a:endParaRPr lang="en-US" sz="3600" b="1">
              <a:solidFill>
                <a:srgbClr val="043D4B"/>
              </a:solidFill>
              <a:latin typeface="Century Gothic" panose="020B0502020202020204" pitchFamily="34" charset="0"/>
            </a:endParaRPr>
          </a:p>
        </p:txBody>
      </p:sp>
      <p:sp>
        <p:nvSpPr>
          <p:cNvPr id="11" name="TextBox 10">
            <a:extLst>
              <a:ext uri="{FF2B5EF4-FFF2-40B4-BE49-F238E27FC236}">
                <a16:creationId xmlns:a16="http://schemas.microsoft.com/office/drawing/2014/main" id="{E773C914-4E06-47BF-B72C-FE0B7DF0CA01}"/>
              </a:ext>
            </a:extLst>
          </p:cNvPr>
          <p:cNvSpPr txBox="1"/>
          <p:nvPr/>
        </p:nvSpPr>
        <p:spPr>
          <a:xfrm>
            <a:off x="6228252" y="2799696"/>
            <a:ext cx="3330418" cy="276999"/>
          </a:xfrm>
          <a:prstGeom prst="rect">
            <a:avLst/>
          </a:prstGeom>
          <a:noFill/>
        </p:spPr>
        <p:txBody>
          <a:bodyPr wrap="square" lIns="91440" tIns="45720" rIns="91440" bIns="45720" anchor="t">
            <a:spAutoFit/>
          </a:bodyPr>
          <a:lstStyle/>
          <a:p>
            <a:pPr marL="0" marR="0" lvl="0" indent="0" defTabSz="457200" eaLnBrk="1" fontAlgn="auto" latinLnBrk="0" hangingPunct="1">
              <a:spcBef>
                <a:spcPts val="0"/>
              </a:spcBef>
              <a:spcAft>
                <a:spcPts val="0"/>
              </a:spcAft>
              <a:buClrTx/>
              <a:buSzTx/>
              <a:buFontTx/>
              <a:buNone/>
              <a:tabLst/>
              <a:defRPr/>
            </a:pPr>
            <a:endParaRPr kumimoji="0" lang="en-US" sz="1200" i="0" u="none" strike="noStrike" kern="0" cap="none" spc="0" normalizeH="0" baseline="0" noProof="0">
              <a:ln>
                <a:noFill/>
              </a:ln>
              <a:solidFill>
                <a:srgbClr val="043D4B"/>
              </a:solidFill>
              <a:effectLst/>
              <a:uLnTx/>
              <a:uFillTx/>
              <a:latin typeface="Century Gothic" panose="020B0502020202020204" pitchFamily="34" charset="0"/>
            </a:endParaRPr>
          </a:p>
        </p:txBody>
      </p:sp>
      <p:pic>
        <p:nvPicPr>
          <p:cNvPr id="21" name="Picture 20" descr="A picture containing text, sign&#10;&#10;Description automatically generated">
            <a:extLst>
              <a:ext uri="{FF2B5EF4-FFF2-40B4-BE49-F238E27FC236}">
                <a16:creationId xmlns:a16="http://schemas.microsoft.com/office/drawing/2014/main" id="{9CCBBE52-C742-4622-B3F9-614A30AF189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
        <p:nvSpPr>
          <p:cNvPr id="12" name="TextBox 11">
            <a:extLst>
              <a:ext uri="{FF2B5EF4-FFF2-40B4-BE49-F238E27FC236}">
                <a16:creationId xmlns:a16="http://schemas.microsoft.com/office/drawing/2014/main" id="{8FDDF14E-F35A-4AE1-8C83-5D9368EB296D}"/>
              </a:ext>
            </a:extLst>
          </p:cNvPr>
          <p:cNvSpPr txBox="1"/>
          <p:nvPr/>
        </p:nvSpPr>
        <p:spPr>
          <a:xfrm>
            <a:off x="462452" y="2602299"/>
            <a:ext cx="10624648" cy="954107"/>
          </a:xfrm>
          <a:prstGeom prst="rect">
            <a:avLst/>
          </a:prstGeom>
          <a:noFill/>
        </p:spPr>
        <p:txBody>
          <a:bodyPr wrap="square">
            <a:spAutoFit/>
          </a:bodyPr>
          <a:lstStyle/>
          <a:p>
            <a:r>
              <a:rPr lang="en-US" sz="1400">
                <a:solidFill>
                  <a:srgbClr val="043D4B"/>
                </a:solidFill>
                <a:latin typeface="Century Gothic" panose="020B0502020202020204" pitchFamily="34" charset="0"/>
              </a:rPr>
              <a:t>Landfall will be facilitated through the use of </a:t>
            </a:r>
            <a:r>
              <a:rPr lang="en-US" sz="1400" b="1">
                <a:solidFill>
                  <a:srgbClr val="59A1AD"/>
                </a:solidFill>
                <a:latin typeface="Century Gothic" panose="020B0502020202020204" pitchFamily="34" charset="0"/>
              </a:rPr>
              <a:t>horizontal directional drilling (HDD) </a:t>
            </a:r>
            <a:r>
              <a:rPr lang="en-US" sz="1400">
                <a:solidFill>
                  <a:srgbClr val="043D4B"/>
                </a:solidFill>
                <a:latin typeface="Century Gothic" panose="020B0502020202020204" pitchFamily="34" charset="0"/>
              </a:rPr>
              <a:t>to install ducts within which the offshore power cables can be installed and joined to the onshore cables at a transition joint bay onshore. This method is a proven technique and has been applied as common practice throughout the industry for landfall of offshore wind projects amongst other applications.</a:t>
            </a:r>
          </a:p>
        </p:txBody>
      </p:sp>
      <p:sp>
        <p:nvSpPr>
          <p:cNvPr id="13" name="TextBox 12">
            <a:extLst>
              <a:ext uri="{FF2B5EF4-FFF2-40B4-BE49-F238E27FC236}">
                <a16:creationId xmlns:a16="http://schemas.microsoft.com/office/drawing/2014/main" id="{F425CE5B-EC79-43F7-A901-3F49CD6A8E95}"/>
              </a:ext>
            </a:extLst>
          </p:cNvPr>
          <p:cNvSpPr txBox="1"/>
          <p:nvPr/>
        </p:nvSpPr>
        <p:spPr>
          <a:xfrm>
            <a:off x="462452" y="1277961"/>
            <a:ext cx="10883900" cy="1169551"/>
          </a:xfrm>
          <a:prstGeom prst="rect">
            <a:avLst/>
          </a:prstGeom>
          <a:noFill/>
        </p:spPr>
        <p:txBody>
          <a:bodyPr wrap="square">
            <a:spAutoFit/>
          </a:bodyPr>
          <a:lstStyle/>
          <a:p>
            <a:r>
              <a:rPr lang="en-US" sz="1400" b="1">
                <a:solidFill>
                  <a:srgbClr val="043D4B"/>
                </a:solidFill>
                <a:latin typeface="Century Gothic" panose="020B0502020202020204" pitchFamily="34" charset="0"/>
              </a:rPr>
              <a:t>What is landfall? </a:t>
            </a:r>
          </a:p>
          <a:p>
            <a:endParaRPr lang="en-US" sz="1400" b="1">
              <a:solidFill>
                <a:srgbClr val="043D4B"/>
              </a:solidFill>
              <a:latin typeface="Century Gothic" panose="020B0502020202020204" pitchFamily="34" charset="0"/>
            </a:endParaRPr>
          </a:p>
          <a:p>
            <a:r>
              <a:rPr lang="en-US" sz="1400">
                <a:solidFill>
                  <a:srgbClr val="043D4B"/>
                </a:solidFill>
                <a:latin typeface="Century Gothic" panose="020B0502020202020204" pitchFamily="34" charset="0"/>
              </a:rPr>
              <a:t>Landfall is the location along the project cable route where the offshore transmission cables carrying power from the wind turbines are brought ashore and link to the onshore cables. Following an extensive site selection process and landfall assessment, the optimum location for the landfall for Outer Dowsing Offshore Wind sits just south of </a:t>
            </a:r>
            <a:r>
              <a:rPr lang="en-US" sz="1400" err="1">
                <a:solidFill>
                  <a:srgbClr val="043D4B"/>
                </a:solidFill>
                <a:latin typeface="Century Gothic" panose="020B0502020202020204" pitchFamily="34" charset="0"/>
              </a:rPr>
              <a:t>Anderby</a:t>
            </a:r>
            <a:r>
              <a:rPr lang="en-US" sz="1400">
                <a:solidFill>
                  <a:srgbClr val="043D4B"/>
                </a:solidFill>
                <a:latin typeface="Century Gothic" panose="020B0502020202020204" pitchFamily="34" charset="0"/>
              </a:rPr>
              <a:t> Creek.</a:t>
            </a:r>
          </a:p>
        </p:txBody>
      </p:sp>
      <p:sp>
        <p:nvSpPr>
          <p:cNvPr id="14" name="TextBox 13">
            <a:extLst>
              <a:ext uri="{FF2B5EF4-FFF2-40B4-BE49-F238E27FC236}">
                <a16:creationId xmlns:a16="http://schemas.microsoft.com/office/drawing/2014/main" id="{BE501228-A70D-4F9C-820C-28BC0DB36DE9}"/>
              </a:ext>
            </a:extLst>
          </p:cNvPr>
          <p:cNvSpPr txBox="1"/>
          <p:nvPr/>
        </p:nvSpPr>
        <p:spPr>
          <a:xfrm>
            <a:off x="462452" y="3842703"/>
            <a:ext cx="10624648" cy="2604117"/>
          </a:xfrm>
          <a:prstGeom prst="roundRect">
            <a:avLst/>
          </a:prstGeom>
          <a:solidFill>
            <a:srgbClr val="59A1AD"/>
          </a:solidFill>
          <a:ln>
            <a:noFill/>
          </a:ln>
        </p:spPr>
        <p:txBody>
          <a:bodyPr wrap="square" lIns="91440" tIns="45720" rIns="91440" bIns="45720" anchor="t">
            <a:spAutoFit/>
          </a:bodyPr>
          <a:lstStyle/>
          <a:p>
            <a:pPr>
              <a:lnSpc>
                <a:spcPct val="107000"/>
              </a:lnSpc>
              <a:spcAft>
                <a:spcPts val="800"/>
              </a:spcAft>
            </a:pPr>
            <a:r>
              <a:rPr lang="en-GB" sz="1400" b="1" dirty="0">
                <a:solidFill>
                  <a:schemeClr val="bg1"/>
                </a:solidFill>
                <a:latin typeface="Century Gothic"/>
                <a:ea typeface="Calibri" panose="020F0502020204030204" pitchFamily="34" charset="0"/>
                <a:cs typeface="Arial"/>
              </a:rPr>
              <a:t>What does this mean?</a:t>
            </a:r>
          </a:p>
          <a:p>
            <a:pPr>
              <a:lnSpc>
                <a:spcPct val="107000"/>
              </a:lnSpc>
              <a:spcAft>
                <a:spcPts val="800"/>
              </a:spcAft>
            </a:pPr>
            <a:r>
              <a:rPr lang="en-GB" sz="1400" b="1" dirty="0">
                <a:solidFill>
                  <a:schemeClr val="bg1"/>
                </a:solidFill>
                <a:latin typeface="Century Gothic"/>
                <a:cs typeface="Arial"/>
              </a:rPr>
              <a:t>This means that the project will be drilling </a:t>
            </a:r>
            <a:r>
              <a:rPr lang="en-GB" sz="1400" b="1" u="sng" dirty="0">
                <a:solidFill>
                  <a:schemeClr val="bg1"/>
                </a:solidFill>
                <a:latin typeface="Century Gothic"/>
                <a:cs typeface="Arial"/>
              </a:rPr>
              <a:t>underneath both </a:t>
            </a:r>
            <a:r>
              <a:rPr lang="en-GB" sz="1400" b="1" dirty="0">
                <a:solidFill>
                  <a:schemeClr val="bg1"/>
                </a:solidFill>
                <a:latin typeface="Century Gothic"/>
                <a:cs typeface="Arial"/>
              </a:rPr>
              <a:t>the beach, the dunes, </a:t>
            </a:r>
            <a:r>
              <a:rPr lang="en-GB" sz="1400" b="1" dirty="0" err="1">
                <a:solidFill>
                  <a:schemeClr val="bg1"/>
                </a:solidFill>
                <a:latin typeface="Century Gothic"/>
                <a:cs typeface="Arial"/>
              </a:rPr>
              <a:t>Anderby</a:t>
            </a:r>
            <a:r>
              <a:rPr lang="en-GB" sz="1400" b="1" dirty="0">
                <a:solidFill>
                  <a:schemeClr val="bg1"/>
                </a:solidFill>
                <a:latin typeface="Century Gothic"/>
                <a:cs typeface="Arial"/>
              </a:rPr>
              <a:t> Mash LNR and the road .. The drill compound will be located on the western side of the coastal road (Roman Bank), ensuring minimal interaction with the beach and the Coastal Country Park.</a:t>
            </a:r>
            <a:endParaRPr lang="en-GB" dirty="0">
              <a:solidFill>
                <a:schemeClr val="bg1"/>
              </a:solidFill>
            </a:endParaRPr>
          </a:p>
          <a:p>
            <a:pPr>
              <a:lnSpc>
                <a:spcPct val="107000"/>
              </a:lnSpc>
              <a:spcAft>
                <a:spcPts val="800"/>
              </a:spcAft>
            </a:pPr>
            <a:r>
              <a:rPr lang="en-GB" sz="1400" b="1" dirty="0">
                <a:solidFill>
                  <a:schemeClr val="bg1"/>
                </a:solidFill>
                <a:latin typeface="Century Gothic"/>
                <a:ea typeface="Calibri" panose="020F0502020204030204" pitchFamily="34" charset="0"/>
                <a:cs typeface="Arial"/>
              </a:rPr>
              <a:t>We appreciate we are not the first project to undertake works like this in your local area, we are therefore keen to hear any feedback you have on any issues from yourselves or your constituents who might have experienced this work in the past. We want to learn and work together to ensure we develop our proposals for the landfall in the best way we can, minimising disturbance and impacts to the communities as much as possible and possibly even working together to achieve the biodiversity ambitions of the Coastal Country Park.</a:t>
            </a:r>
          </a:p>
        </p:txBody>
      </p:sp>
    </p:spTree>
    <p:extLst>
      <p:ext uri="{BB962C8B-B14F-4D97-AF65-F5344CB8AC3E}">
        <p14:creationId xmlns:p14="http://schemas.microsoft.com/office/powerpoint/2010/main" val="2514569244"/>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5BBE4F-FB5F-4C82-B134-0D8CA48C93E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Effect>
                      <a14:brightnessContrast bright="40000" contrast="-20000"/>
                    </a14:imgEffect>
                  </a14:imgLayer>
                </a14:imgProps>
              </a:ext>
            </a:extLst>
          </a:blip>
          <a:srcRect t="5913" b="4087"/>
          <a:stretch/>
        </p:blipFill>
        <p:spPr>
          <a:xfrm>
            <a:off x="20" y="10"/>
            <a:ext cx="12191980" cy="6857990"/>
          </a:xfrm>
          <a:prstGeom prst="rect">
            <a:avLst/>
          </a:prstGeom>
        </p:spPr>
      </p:pic>
      <p:sp>
        <p:nvSpPr>
          <p:cNvPr id="2" name="Title 1">
            <a:extLst>
              <a:ext uri="{FF2B5EF4-FFF2-40B4-BE49-F238E27FC236}">
                <a16:creationId xmlns:a16="http://schemas.microsoft.com/office/drawing/2014/main" id="{3D18C97B-8318-48DB-892F-8862EE2C6C65}"/>
              </a:ext>
            </a:extLst>
          </p:cNvPr>
          <p:cNvSpPr>
            <a:spLocks noGrp="1"/>
          </p:cNvSpPr>
          <p:nvPr>
            <p:ph type="ctrTitle"/>
          </p:nvPr>
        </p:nvSpPr>
        <p:spPr>
          <a:xfrm>
            <a:off x="-96823" y="4152900"/>
            <a:ext cx="3852041" cy="1834056"/>
          </a:xfrm>
        </p:spPr>
        <p:txBody>
          <a:bodyPr>
            <a:normAutofit fontScale="90000"/>
          </a:bodyPr>
          <a:lstStyle/>
          <a:p>
            <a:r>
              <a:rPr lang="en-GB" sz="4400" b="1">
                <a:solidFill>
                  <a:schemeClr val="bg1"/>
                </a:solidFill>
                <a:latin typeface="Century Gothic" panose="020B0502020202020204" pitchFamily="34" charset="0"/>
              </a:rPr>
              <a:t>Our Phase 1 Consultation Events</a:t>
            </a:r>
            <a:endParaRPr lang="en-US" sz="4400" b="1">
              <a:solidFill>
                <a:schemeClr val="bg1"/>
              </a:solidFill>
              <a:latin typeface="Century Gothic" panose="020B0502020202020204" pitchFamily="34" charset="0"/>
            </a:endParaRPr>
          </a:p>
        </p:txBody>
      </p:sp>
      <p:pic>
        <p:nvPicPr>
          <p:cNvPr id="12" name="Picture 11" descr="A picture containing text, sign&#10;&#10;Description automatically generated">
            <a:extLst>
              <a:ext uri="{FF2B5EF4-FFF2-40B4-BE49-F238E27FC236}">
                <a16:creationId xmlns:a16="http://schemas.microsoft.com/office/drawing/2014/main" id="{B2CB9A06-3B9A-4D14-9985-AA08A3A2751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5237" y="208302"/>
            <a:ext cx="1893720" cy="580162"/>
          </a:xfrm>
          <a:prstGeom prst="rect">
            <a:avLst/>
          </a:prstGeom>
          <a:noFill/>
          <a:ln>
            <a:noFill/>
          </a:ln>
        </p:spPr>
      </p:pic>
    </p:spTree>
    <p:extLst>
      <p:ext uri="{BB962C8B-B14F-4D97-AF65-F5344CB8AC3E}">
        <p14:creationId xmlns:p14="http://schemas.microsoft.com/office/powerpoint/2010/main" val="2037170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C6F4B1-07FB-7244-A362-3B8982EC4998}"/>
              </a:ext>
            </a:extLst>
          </p:cNvPr>
          <p:cNvSpPr>
            <a:spLocks noGrp="1"/>
          </p:cNvSpPr>
          <p:nvPr>
            <p:ph type="sldNum" sz="quarter" idx="7"/>
          </p:nvPr>
        </p:nvSpPr>
        <p:spPr>
          <a:xfrm>
            <a:off x="8778054" y="6377940"/>
            <a:ext cx="2803963" cy="93318"/>
          </a:xfrm>
        </p:spPr>
        <p:txBody>
          <a:bodyPr/>
          <a:lstStyle/>
          <a:p>
            <a:fld id="{B6F15528-21DE-4FAA-801E-634DDDAF4B2B}" type="slidenum">
              <a:rPr lang="en-GB" smtClean="0"/>
              <a:pPr/>
              <a:t>9</a:t>
            </a:fld>
            <a:endParaRPr lang="en-GB"/>
          </a:p>
        </p:txBody>
      </p:sp>
      <p:sp>
        <p:nvSpPr>
          <p:cNvPr id="8" name="Title 7">
            <a:extLst>
              <a:ext uri="{FF2B5EF4-FFF2-40B4-BE49-F238E27FC236}">
                <a16:creationId xmlns:a16="http://schemas.microsoft.com/office/drawing/2014/main" id="{63DD5DAA-67C0-2924-07E3-CC35DE2633E7}"/>
              </a:ext>
            </a:extLst>
          </p:cNvPr>
          <p:cNvSpPr>
            <a:spLocks noGrp="1"/>
          </p:cNvSpPr>
          <p:nvPr>
            <p:ph type="title"/>
          </p:nvPr>
        </p:nvSpPr>
        <p:spPr/>
        <p:txBody>
          <a:bodyPr/>
          <a:lstStyle/>
          <a:p>
            <a:r>
              <a:rPr lang="en-GB">
                <a:latin typeface="Century Gothic" panose="020B0502020202020204" pitchFamily="34" charset="0"/>
              </a:rPr>
              <a:t>What did we learn?</a:t>
            </a:r>
          </a:p>
        </p:txBody>
      </p:sp>
      <p:sp>
        <p:nvSpPr>
          <p:cNvPr id="5" name="Content Placeholder 4">
            <a:extLst>
              <a:ext uri="{FF2B5EF4-FFF2-40B4-BE49-F238E27FC236}">
                <a16:creationId xmlns:a16="http://schemas.microsoft.com/office/drawing/2014/main" id="{E9E57B29-9F64-444C-9928-0B5E407037CC}"/>
              </a:ext>
            </a:extLst>
          </p:cNvPr>
          <p:cNvSpPr>
            <a:spLocks noGrp="1"/>
          </p:cNvSpPr>
          <p:nvPr>
            <p:ph idx="1"/>
          </p:nvPr>
        </p:nvSpPr>
        <p:spPr>
          <a:xfrm>
            <a:off x="278219" y="843612"/>
            <a:ext cx="5445925" cy="4860130"/>
          </a:xfrm>
        </p:spPr>
        <p:txBody>
          <a:bodyPr>
            <a:noAutofit/>
          </a:bodyPr>
          <a:lstStyle/>
          <a:p>
            <a:pPr marL="0" indent="0">
              <a:spcBef>
                <a:spcPts val="600"/>
              </a:spcBef>
              <a:spcAft>
                <a:spcPts val="900"/>
              </a:spcAft>
              <a:buNone/>
            </a:pPr>
            <a:endParaRPr lang="en-US" sz="1200" b="1">
              <a:solidFill>
                <a:schemeClr val="tx2"/>
              </a:solidFill>
              <a:latin typeface="Century Gothic" panose="020B0502020202020204" pitchFamily="34" charset="0"/>
              <a:cs typeface="Calibri" panose="020F0502020204030204" pitchFamily="34" charset="0"/>
            </a:endParaRPr>
          </a:p>
          <a:p>
            <a:pPr>
              <a:spcBef>
                <a:spcPts val="600"/>
              </a:spcBef>
              <a:spcAft>
                <a:spcPts val="900"/>
              </a:spcAft>
            </a:pPr>
            <a:r>
              <a:rPr lang="en-US" sz="1200" b="1">
                <a:solidFill>
                  <a:schemeClr val="tx2"/>
                </a:solidFill>
                <a:latin typeface="Century Gothic"/>
                <a:cs typeface="Calibri"/>
              </a:rPr>
              <a:t>Energy security a key issue</a:t>
            </a:r>
          </a:p>
          <a:p>
            <a:pPr>
              <a:spcBef>
                <a:spcPts val="600"/>
              </a:spcBef>
              <a:spcAft>
                <a:spcPts val="900"/>
              </a:spcAft>
            </a:pPr>
            <a:r>
              <a:rPr lang="en-US" sz="1200" b="1">
                <a:solidFill>
                  <a:schemeClr val="tx2"/>
                </a:solidFill>
                <a:latin typeface="Century Gothic" panose="020B0502020202020204" pitchFamily="34" charset="0"/>
                <a:cs typeface="Calibri" panose="020F0502020204030204" pitchFamily="34" charset="0"/>
              </a:rPr>
              <a:t>Lots of shared experiences (good &amp; bad) from Viking &amp; Triton Knoll, the following issues noted:</a:t>
            </a:r>
          </a:p>
          <a:p>
            <a:pPr lvl="1">
              <a:spcBef>
                <a:spcPts val="600"/>
              </a:spcBef>
            </a:pPr>
            <a:r>
              <a:rPr lang="en-US" sz="1100">
                <a:solidFill>
                  <a:schemeClr val="tx2"/>
                </a:solidFill>
                <a:latin typeface="Century Gothic" panose="020B0502020202020204" pitchFamily="34" charset="0"/>
                <a:cs typeface="Calibri" panose="020F0502020204030204" pitchFamily="34" charset="0"/>
              </a:rPr>
              <a:t>Chopping down of trees for access turning points</a:t>
            </a:r>
          </a:p>
          <a:p>
            <a:pPr lvl="1">
              <a:spcBef>
                <a:spcPts val="600"/>
              </a:spcBef>
            </a:pPr>
            <a:r>
              <a:rPr lang="en-US" sz="1100">
                <a:solidFill>
                  <a:schemeClr val="tx2"/>
                </a:solidFill>
                <a:latin typeface="Century Gothic" panose="020B0502020202020204" pitchFamily="34" charset="0"/>
                <a:cs typeface="Calibri" panose="020F0502020204030204" pitchFamily="34" charset="0"/>
              </a:rPr>
              <a:t>Dust</a:t>
            </a:r>
          </a:p>
          <a:p>
            <a:pPr lvl="1">
              <a:spcBef>
                <a:spcPts val="600"/>
              </a:spcBef>
            </a:pPr>
            <a:r>
              <a:rPr lang="en-US" sz="1100">
                <a:solidFill>
                  <a:schemeClr val="tx2"/>
                </a:solidFill>
                <a:latin typeface="Century Gothic" panose="020B0502020202020204" pitchFamily="34" charset="0"/>
                <a:cs typeface="Calibri" panose="020F0502020204030204" pitchFamily="34" charset="0"/>
              </a:rPr>
              <a:t>Traffic &amp; Air Quality</a:t>
            </a:r>
          </a:p>
          <a:p>
            <a:pPr lvl="2">
              <a:spcBef>
                <a:spcPts val="600"/>
              </a:spcBef>
            </a:pPr>
            <a:r>
              <a:rPr lang="en-US" sz="1100">
                <a:solidFill>
                  <a:schemeClr val="tx2"/>
                </a:solidFill>
                <a:latin typeface="Century Gothic" panose="020B0502020202020204" pitchFamily="34" charset="0"/>
                <a:cs typeface="Calibri" panose="020F0502020204030204" pitchFamily="34" charset="0"/>
              </a:rPr>
              <a:t>(in particular the 40mph temporary zones in place 24/7)</a:t>
            </a:r>
          </a:p>
          <a:p>
            <a:pPr lvl="2">
              <a:spcBef>
                <a:spcPts val="600"/>
              </a:spcBef>
              <a:spcAft>
                <a:spcPts val="300"/>
              </a:spcAft>
            </a:pPr>
            <a:r>
              <a:rPr lang="en-US" sz="1100">
                <a:solidFill>
                  <a:schemeClr val="tx2"/>
                </a:solidFill>
                <a:latin typeface="Century Gothic"/>
                <a:cs typeface="Calibri"/>
              </a:rPr>
              <a:t>Limit to HGVs through Boston - air quality</a:t>
            </a:r>
          </a:p>
          <a:p>
            <a:pPr marL="342900" indent="-342900">
              <a:spcBef>
                <a:spcPts val="600"/>
              </a:spcBef>
              <a:spcAft>
                <a:spcPts val="900"/>
              </a:spcAft>
            </a:pPr>
            <a:r>
              <a:rPr lang="en-US" sz="1200" b="1">
                <a:solidFill>
                  <a:schemeClr val="tx2"/>
                </a:solidFill>
                <a:latin typeface="Century Gothic"/>
                <a:cs typeface="Calibri"/>
              </a:rPr>
              <a:t>Grid connection options </a:t>
            </a:r>
            <a:r>
              <a:rPr lang="en-US" sz="1200">
                <a:solidFill>
                  <a:schemeClr val="tx2"/>
                </a:solidFill>
                <a:latin typeface="Century Gothic"/>
                <a:cs typeface="Calibri"/>
              </a:rPr>
              <a:t>- views vary depending on location of attendees</a:t>
            </a:r>
          </a:p>
          <a:p>
            <a:pPr marL="342900" indent="-342900">
              <a:spcBef>
                <a:spcPts val="600"/>
              </a:spcBef>
              <a:spcAft>
                <a:spcPts val="900"/>
              </a:spcAft>
            </a:pPr>
            <a:r>
              <a:rPr lang="en-US" sz="1200" b="1">
                <a:solidFill>
                  <a:schemeClr val="tx2"/>
                </a:solidFill>
                <a:latin typeface="Century Gothic"/>
                <a:cs typeface="Calibri"/>
              </a:rPr>
              <a:t>Constraint to expansion of economic development from lack of grid availability</a:t>
            </a:r>
          </a:p>
          <a:p>
            <a:pPr marL="342900" indent="-342900">
              <a:spcBef>
                <a:spcPts val="600"/>
              </a:spcBef>
              <a:spcAft>
                <a:spcPts val="900"/>
              </a:spcAft>
            </a:pPr>
            <a:r>
              <a:rPr lang="en-US" sz="1200" b="1">
                <a:solidFill>
                  <a:schemeClr val="tx2"/>
                </a:solidFill>
                <a:latin typeface="Century Gothic"/>
                <a:cs typeface="Calibri"/>
              </a:rPr>
              <a:t>Useful information &amp; feedback for substation search zones</a:t>
            </a:r>
          </a:p>
          <a:p>
            <a:pPr marL="342900" indent="-342900">
              <a:spcBef>
                <a:spcPts val="600"/>
              </a:spcBef>
              <a:spcAft>
                <a:spcPts val="900"/>
              </a:spcAft>
            </a:pPr>
            <a:r>
              <a:rPr lang="en-US" sz="1200" b="1">
                <a:solidFill>
                  <a:schemeClr val="tx2"/>
                </a:solidFill>
                <a:latin typeface="Century Gothic"/>
                <a:cs typeface="Calibri"/>
              </a:rPr>
              <a:t>Concerns for cumulative impacts for future projects – planning coordination</a:t>
            </a:r>
          </a:p>
          <a:p>
            <a:pPr marL="342900" indent="-342900">
              <a:spcBef>
                <a:spcPts val="600"/>
              </a:spcBef>
              <a:spcAft>
                <a:spcPts val="900"/>
              </a:spcAft>
            </a:pPr>
            <a:r>
              <a:rPr lang="en-US" sz="1200" b="1">
                <a:solidFill>
                  <a:schemeClr val="tx2"/>
                </a:solidFill>
                <a:latin typeface="Century Gothic" panose="020B0502020202020204" pitchFamily="34" charset="0"/>
                <a:cs typeface="Calibri" panose="020F0502020204030204" pitchFamily="34" charset="0"/>
              </a:rPr>
              <a:t>Interface with National Grid wider works - trigger points</a:t>
            </a:r>
          </a:p>
        </p:txBody>
      </p:sp>
      <p:sp>
        <p:nvSpPr>
          <p:cNvPr id="6" name="TextBox 5">
            <a:extLst>
              <a:ext uri="{FF2B5EF4-FFF2-40B4-BE49-F238E27FC236}">
                <a16:creationId xmlns:a16="http://schemas.microsoft.com/office/drawing/2014/main" id="{1653C04D-7970-4C15-B6F0-5024B097E7F5}"/>
              </a:ext>
            </a:extLst>
          </p:cNvPr>
          <p:cNvSpPr txBox="1"/>
          <p:nvPr/>
        </p:nvSpPr>
        <p:spPr>
          <a:xfrm>
            <a:off x="6095999" y="1225618"/>
            <a:ext cx="4773166" cy="3093154"/>
          </a:xfrm>
          <a:prstGeom prst="rect">
            <a:avLst/>
          </a:prstGeom>
          <a:noFill/>
        </p:spPr>
        <p:txBody>
          <a:bodyPr wrap="square" lIns="91440" tIns="45720" rIns="91440" bIns="45720" anchor="t">
            <a:spAutoFit/>
          </a:bodyPr>
          <a:lstStyle/>
          <a:p>
            <a:pPr marL="171450" indent="-171450">
              <a:spcBef>
                <a:spcPts val="600"/>
              </a:spcBef>
              <a:spcAft>
                <a:spcPts val="900"/>
              </a:spcAft>
              <a:buFont typeface="Arial" panose="020B0604020202020204" pitchFamily="34" charset="0"/>
              <a:buChar char="•"/>
            </a:pPr>
            <a:r>
              <a:rPr lang="en-US" sz="1200" b="1">
                <a:solidFill>
                  <a:schemeClr val="tx2"/>
                </a:solidFill>
                <a:latin typeface="Century Gothic"/>
                <a:cs typeface="Calibri"/>
              </a:rPr>
              <a:t>Temporary impact on agriculture &amp; restoration.</a:t>
            </a:r>
          </a:p>
          <a:p>
            <a:pPr marL="171450" indent="-171450">
              <a:spcBef>
                <a:spcPts val="600"/>
              </a:spcBef>
              <a:spcAft>
                <a:spcPts val="900"/>
              </a:spcAft>
              <a:buFont typeface="Arial" panose="020B0604020202020204" pitchFamily="34" charset="0"/>
              <a:buChar char="•"/>
            </a:pPr>
            <a:r>
              <a:rPr lang="en-US" sz="1200" b="1">
                <a:solidFill>
                  <a:schemeClr val="tx2"/>
                </a:solidFill>
                <a:latin typeface="Century Gothic"/>
                <a:cs typeface="Calibri"/>
              </a:rPr>
              <a:t>Archaeology</a:t>
            </a:r>
          </a:p>
          <a:p>
            <a:pPr marL="628015" lvl="1" indent="-171450">
              <a:spcBef>
                <a:spcPts val="600"/>
              </a:spcBef>
              <a:spcAft>
                <a:spcPts val="900"/>
              </a:spcAft>
              <a:buFont typeface="Arial" panose="020B0604020202020204" pitchFamily="34" charset="0"/>
              <a:buChar char="•"/>
            </a:pPr>
            <a:r>
              <a:rPr lang="en-US" sz="1200">
                <a:solidFill>
                  <a:schemeClr val="tx2"/>
                </a:solidFill>
                <a:latin typeface="Century Gothic"/>
                <a:cs typeface="Calibri"/>
              </a:rPr>
              <a:t>The Salterns</a:t>
            </a:r>
          </a:p>
          <a:p>
            <a:pPr marL="171450" indent="-171450">
              <a:spcBef>
                <a:spcPts val="600"/>
              </a:spcBef>
              <a:spcAft>
                <a:spcPts val="900"/>
              </a:spcAft>
              <a:buFont typeface="Arial" panose="020B0604020202020204" pitchFamily="34" charset="0"/>
              <a:buChar char="•"/>
            </a:pPr>
            <a:r>
              <a:rPr lang="en-US" sz="1200" b="1">
                <a:solidFill>
                  <a:schemeClr val="tx2"/>
                </a:solidFill>
                <a:latin typeface="Century Gothic"/>
                <a:cs typeface="Calibri"/>
              </a:rPr>
              <a:t>Ecology and ornithology</a:t>
            </a:r>
          </a:p>
          <a:p>
            <a:pPr marL="628015" lvl="1" indent="-171450">
              <a:spcBef>
                <a:spcPts val="600"/>
              </a:spcBef>
              <a:spcAft>
                <a:spcPts val="900"/>
              </a:spcAft>
              <a:buFont typeface="Arial" panose="020B0604020202020204" pitchFamily="34" charset="0"/>
              <a:buChar char="•"/>
            </a:pPr>
            <a:r>
              <a:rPr lang="en-US" sz="1200">
                <a:solidFill>
                  <a:schemeClr val="tx2"/>
                </a:solidFill>
                <a:latin typeface="Century Gothic"/>
                <a:cs typeface="Calibri"/>
              </a:rPr>
              <a:t>The coastal communities of Lincolnshire have an inspiring fondness for nature </a:t>
            </a:r>
            <a:endParaRPr lang="en-US" sz="1200">
              <a:solidFill>
                <a:schemeClr val="tx2"/>
              </a:solidFill>
              <a:latin typeface="Century Gothic" panose="020B0502020202020204" pitchFamily="34" charset="0"/>
              <a:cs typeface="Calibri" panose="020F0502020204030204" pitchFamily="34" charset="0"/>
            </a:endParaRPr>
          </a:p>
          <a:p>
            <a:pPr marL="628015" lvl="1" indent="-171450">
              <a:spcBef>
                <a:spcPts val="600"/>
              </a:spcBef>
              <a:spcAft>
                <a:spcPts val="900"/>
              </a:spcAft>
              <a:buFont typeface="Arial" panose="020B0604020202020204" pitchFamily="34" charset="0"/>
              <a:buChar char="•"/>
            </a:pPr>
            <a:r>
              <a:rPr lang="en-US" sz="1200" b="1">
                <a:solidFill>
                  <a:srgbClr val="59A1AD"/>
                </a:solidFill>
                <a:latin typeface="Century Gothic"/>
                <a:cs typeface="Calibri"/>
              </a:rPr>
              <a:t>We want to encourage, support and foster this.. how can we get involved?</a:t>
            </a:r>
          </a:p>
          <a:p>
            <a:pPr marL="342900" indent="-342900">
              <a:spcBef>
                <a:spcPts val="600"/>
              </a:spcBef>
              <a:spcAft>
                <a:spcPts val="900"/>
              </a:spcAft>
              <a:buFont typeface="Arial" panose="020B0604020202020204" pitchFamily="34" charset="0"/>
              <a:buChar char="•"/>
            </a:pPr>
            <a:r>
              <a:rPr lang="en-US" sz="1200" b="1">
                <a:solidFill>
                  <a:schemeClr val="tx2"/>
                </a:solidFill>
                <a:latin typeface="Century Gothic"/>
                <a:cs typeface="Calibri"/>
              </a:rPr>
              <a:t>Community benefit engagement and Biodiversity Net Gain</a:t>
            </a:r>
          </a:p>
        </p:txBody>
      </p:sp>
    </p:spTree>
    <p:extLst>
      <p:ext uri="{BB962C8B-B14F-4D97-AF65-F5344CB8AC3E}">
        <p14:creationId xmlns:p14="http://schemas.microsoft.com/office/powerpoint/2010/main" val="2382230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9336da-04d6-4d09-be29-78f848ebd8c6" xsi:nil="true"/>
    <lcf76f155ced4ddcb4097134ff3c332f xmlns="63305227-7a6e-4a5b-aebd-f982ccf4a21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E598FD88B6C940B6702E469E40C564" ma:contentTypeVersion="11" ma:contentTypeDescription="Create a new document." ma:contentTypeScope="" ma:versionID="ea5abc0dfc4a0c92fac15d20544919fe">
  <xsd:schema xmlns:xsd="http://www.w3.org/2001/XMLSchema" xmlns:xs="http://www.w3.org/2001/XMLSchema" xmlns:p="http://schemas.microsoft.com/office/2006/metadata/properties" xmlns:ns2="63305227-7a6e-4a5b-aebd-f982ccf4a210" xmlns:ns3="f39336da-04d6-4d09-be29-78f848ebd8c6" targetNamespace="http://schemas.microsoft.com/office/2006/metadata/properties" ma:root="true" ma:fieldsID="1f2f72f37006e6bb7dabe29697ff4304" ns2:_="" ns3:_="">
    <xsd:import namespace="63305227-7a6e-4a5b-aebd-f982ccf4a210"/>
    <xsd:import namespace="f39336da-04d6-4d09-be29-78f848ebd8c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305227-7a6e-4a5b-aebd-f982ccf4a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9336da-04d6-4d09-be29-78f848ebd8c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23ca09b-03a1-4215-b7c9-039065171543}" ma:internalName="TaxCatchAll" ma:showField="CatchAllData" ma:web="f39336da-04d6-4d09-be29-78f848ebd8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FB42D1-7383-4BE9-88E8-62382C8255BD}">
  <ds:schemaRefs>
    <ds:schemaRef ds:uri="18d46f5a-6571-4212-bfba-328d13f23ea0"/>
    <ds:schemaRef ds:uri="31a5bdeb-9c4d-455d-bdbc-8db168ff96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207074F-B032-4CFA-9592-B0E8F498794B}"/>
</file>

<file path=customXml/itemProps3.xml><?xml version="1.0" encoding="utf-8"?>
<ds:datastoreItem xmlns:ds="http://schemas.openxmlformats.org/officeDocument/2006/customXml" ds:itemID="{61A48A50-6248-410A-927A-CA73E53966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Application>Microsoft Office PowerPoint</Application>
  <PresentationFormat>Widescreen</PresentationFormat>
  <Slides>10</Slides>
  <Notes>7</Notes>
  <HiddenSlides>0</HiddenSlide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Phase 1 Consultation Events</vt:lpstr>
      <vt:lpstr>What did we learn?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Roisin ALLDIS</dc:creator>
  <cp:revision>12</cp:revision>
  <dcterms:created xsi:type="dcterms:W3CDTF">2022-10-17T07:40:00Z</dcterms:created>
  <dcterms:modified xsi:type="dcterms:W3CDTF">2022-11-27T19:35:45Z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30ed1b-e95f-40b5-af89-828263f287a7_Enabled">
    <vt:lpwstr>true</vt:lpwstr>
  </property>
  <property fmtid="{D5CDD505-2E9C-101B-9397-08002B2CF9AE}" pid="3" name="MSIP_Label_2b30ed1b-e95f-40b5-af89-828263f287a7_SetDate">
    <vt:lpwstr>2022-10-17T07:40:01Z</vt:lpwstr>
  </property>
  <property fmtid="{D5CDD505-2E9C-101B-9397-08002B2CF9AE}" pid="4" name="MSIP_Label_2b30ed1b-e95f-40b5-af89-828263f287a7_Method">
    <vt:lpwstr>Standard</vt:lpwstr>
  </property>
  <property fmtid="{D5CDD505-2E9C-101B-9397-08002B2CF9AE}" pid="5" name="MSIP_Label_2b30ed1b-e95f-40b5-af89-828263f287a7_Name">
    <vt:lpwstr>2b30ed1b-e95f-40b5-af89-828263f287a7</vt:lpwstr>
  </property>
  <property fmtid="{D5CDD505-2E9C-101B-9397-08002B2CF9AE}" pid="6" name="MSIP_Label_2b30ed1b-e95f-40b5-af89-828263f287a7_SiteId">
    <vt:lpwstr>329e91b0-e21f-48fb-a071-456717ecc28e</vt:lpwstr>
  </property>
  <property fmtid="{D5CDD505-2E9C-101B-9397-08002B2CF9AE}" pid="7" name="MSIP_Label_2b30ed1b-e95f-40b5-af89-828263f287a7_ActionId">
    <vt:lpwstr>1e81875a-78c6-4cea-ae62-e7d4f8e4e075</vt:lpwstr>
  </property>
  <property fmtid="{D5CDD505-2E9C-101B-9397-08002B2CF9AE}" pid="8" name="MSIP_Label_2b30ed1b-e95f-40b5-af89-828263f287a7_ContentBits">
    <vt:lpwstr>0</vt:lpwstr>
  </property>
  <property fmtid="{D5CDD505-2E9C-101B-9397-08002B2CF9AE}" pid="9" name="ContentTypeId">
    <vt:lpwstr>0x01010089E598FD88B6C940B6702E469E40C564</vt:lpwstr>
  </property>
  <property fmtid="{D5CDD505-2E9C-101B-9397-08002B2CF9AE}" pid="10" name="MediaServiceImageTags">
    <vt:lpwstr/>
  </property>
  <property fmtid="{D5CDD505-2E9C-101B-9397-08002B2CF9AE}" pid="11" name="MSIP_Label_defa4170-0d19-0005-0004-bc88714345d2_Name">
    <vt:lpwstr>defa4170-0d19-0005-0004-bc88714345d2</vt:lpwstr>
  </property>
  <property fmtid="{D5CDD505-2E9C-101B-9397-08002B2CF9AE}" pid="12" name="MSIP_Label_defa4170-0d19-0005-0004-bc88714345d2_Enabled">
    <vt:lpwstr>true</vt:lpwstr>
  </property>
  <property fmtid="{D5CDD505-2E9C-101B-9397-08002B2CF9AE}" pid="13" name="MSIP_Label_defa4170-0d19-0005-0004-bc88714345d2_SetDate">
    <vt:lpwstr>2022-10-18T10:00:37Z</vt:lpwstr>
  </property>
  <property fmtid="{D5CDD505-2E9C-101B-9397-08002B2CF9AE}" pid="14" name="MSIP_Label_defa4170-0d19-0005-0004-bc88714345d2_ContentBits">
    <vt:lpwstr>0</vt:lpwstr>
  </property>
  <property fmtid="{D5CDD505-2E9C-101B-9397-08002B2CF9AE}" pid="15" name="MSIP_Label_defa4170-0d19-0005-0004-bc88714345d2_ActionId">
    <vt:lpwstr>7f227a49-28fd-47cc-9a15-eeae01556fec</vt:lpwstr>
  </property>
  <property fmtid="{D5CDD505-2E9C-101B-9397-08002B2CF9AE}" pid="16" name="MSIP_Label_defa4170-0d19-0005-0004-bc88714345d2_SiteId">
    <vt:lpwstr>cc995b4e-1765-4cc6-a65f-af7aa3845b5a</vt:lpwstr>
  </property>
  <property fmtid="{D5CDD505-2E9C-101B-9397-08002B2CF9AE}" pid="17" name="MSIP_Label_defa4170-0d19-0005-0004-bc88714345d2_Method">
    <vt:lpwstr>Standard</vt:lpwstr>
  </property>
  <property fmtid="{D5CDD505-2E9C-101B-9397-08002B2CF9AE}" pid="18" name="_ExtendedDescription">
    <vt:lpwstr/>
  </property>
</Properties>
</file>